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  <p:sldMasterId id="2147483774" r:id="rId2"/>
    <p:sldMasterId id="2147483786" r:id="rId3"/>
  </p:sldMasterIdLst>
  <p:notesMasterIdLst>
    <p:notesMasterId r:id="rId37"/>
  </p:notesMasterIdLst>
  <p:sldIdLst>
    <p:sldId id="493" r:id="rId4"/>
    <p:sldId id="495" r:id="rId5"/>
    <p:sldId id="496" r:id="rId6"/>
    <p:sldId id="498" r:id="rId7"/>
    <p:sldId id="499" r:id="rId8"/>
    <p:sldId id="500" r:id="rId9"/>
    <p:sldId id="525" r:id="rId10"/>
    <p:sldId id="531" r:id="rId11"/>
    <p:sldId id="502" r:id="rId12"/>
    <p:sldId id="503" r:id="rId13"/>
    <p:sldId id="504" r:id="rId14"/>
    <p:sldId id="505" r:id="rId15"/>
    <p:sldId id="506" r:id="rId16"/>
    <p:sldId id="507" r:id="rId17"/>
    <p:sldId id="508" r:id="rId18"/>
    <p:sldId id="509" r:id="rId19"/>
    <p:sldId id="510" r:id="rId20"/>
    <p:sldId id="511" r:id="rId21"/>
    <p:sldId id="512" r:id="rId22"/>
    <p:sldId id="513" r:id="rId23"/>
    <p:sldId id="515" r:id="rId24"/>
    <p:sldId id="526" r:id="rId25"/>
    <p:sldId id="532" r:id="rId26"/>
    <p:sldId id="514" r:id="rId27"/>
    <p:sldId id="516" r:id="rId28"/>
    <p:sldId id="517" r:id="rId29"/>
    <p:sldId id="518" r:id="rId30"/>
    <p:sldId id="519" r:id="rId31"/>
    <p:sldId id="520" r:id="rId32"/>
    <p:sldId id="521" r:id="rId33"/>
    <p:sldId id="523" r:id="rId34"/>
    <p:sldId id="522" r:id="rId35"/>
    <p:sldId id="494" r:id="rId36"/>
  </p:sldIdLst>
  <p:sldSz cx="9144000" cy="6858000" type="screen4x3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399FF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ен стил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ен стил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9429" autoAdjust="0"/>
  </p:normalViewPr>
  <p:slideViewPr>
    <p:cSldViewPr>
      <p:cViewPr varScale="1">
        <p:scale>
          <a:sx n="115" d="100"/>
          <a:sy n="115" d="100"/>
        </p:scale>
        <p:origin x="11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B2C20C-8CDD-42E3-9302-92FE49CFEDAB}" type="doc">
      <dgm:prSet loTypeId="urn:microsoft.com/office/officeart/2008/layout/RadialCluster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78E6E7A2-B83A-4FAD-A003-A64036148BE8}">
      <dgm:prSet custT="1"/>
      <dgm:spPr/>
      <dgm:t>
        <a:bodyPr/>
        <a:lstStyle/>
        <a:p>
          <a:r>
            <a:rPr lang="bg-BG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ЗДРАВНИ</a:t>
          </a:r>
        </a:p>
        <a:p>
          <a:r>
            <a:rPr lang="bg-BG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</a:t>
          </a:r>
        </a:p>
        <a:p>
          <a:r>
            <a:rPr lang="bg-BG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СОЦИАЛНИ МЕРКИ</a:t>
          </a:r>
          <a:endParaRPr lang="bg-BG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FC509F-4736-4335-9CBD-DA72296186FA}" type="parTrans" cxnId="{FA2E8D80-5F75-4300-BE1E-605AC5AB94E6}">
      <dgm:prSet/>
      <dgm:spPr/>
      <dgm:t>
        <a:bodyPr/>
        <a:lstStyle/>
        <a:p>
          <a:endParaRPr lang="bg-BG" sz="2800" b="1"/>
        </a:p>
      </dgm:t>
    </dgm:pt>
    <dgm:pt modelId="{01409387-DBDA-4F4B-B31B-79E5DCEEB519}" type="sibTrans" cxnId="{FA2E8D80-5F75-4300-BE1E-605AC5AB94E6}">
      <dgm:prSet/>
      <dgm:spPr/>
      <dgm:t>
        <a:bodyPr/>
        <a:lstStyle/>
        <a:p>
          <a:endParaRPr lang="bg-BG" sz="2800" b="1"/>
        </a:p>
      </dgm:t>
    </dgm:pt>
    <dgm:pt modelId="{A73F126C-77C2-41E8-855E-327129B70736}">
      <dgm:prSet custT="1"/>
      <dgm:spPr/>
      <dgm:t>
        <a:bodyPr/>
        <a:lstStyle/>
        <a:p>
          <a:r>
            <a:rPr lang="bg-BG" sz="1100" b="1" dirty="0"/>
            <a:t>РАННИ ИНТЕРВЕНЦИИ</a:t>
          </a:r>
        </a:p>
      </dgm:t>
    </dgm:pt>
    <dgm:pt modelId="{390C605D-3A23-4C09-8694-A4FCC6777647}" type="parTrans" cxnId="{C032C146-CC32-4E5D-84AD-64657CA4B407}">
      <dgm:prSet/>
      <dgm:spPr/>
      <dgm:t>
        <a:bodyPr/>
        <a:lstStyle/>
        <a:p>
          <a:endParaRPr lang="bg-BG" b="1"/>
        </a:p>
      </dgm:t>
    </dgm:pt>
    <dgm:pt modelId="{4922549C-FE67-427E-8EE4-6BB214F03479}" type="sibTrans" cxnId="{C032C146-CC32-4E5D-84AD-64657CA4B407}">
      <dgm:prSet/>
      <dgm:spPr/>
      <dgm:t>
        <a:bodyPr/>
        <a:lstStyle/>
        <a:p>
          <a:endParaRPr lang="bg-BG" b="1"/>
        </a:p>
      </dgm:t>
    </dgm:pt>
    <dgm:pt modelId="{0602A12C-0FE1-4917-9BD2-491A4D97F9B2}">
      <dgm:prSet custT="1"/>
      <dgm:spPr/>
      <dgm:t>
        <a:bodyPr/>
        <a:lstStyle/>
        <a:p>
          <a:r>
            <a:rPr lang="bg-BG" sz="1100" b="1" dirty="0"/>
            <a:t>ЛЕЧЕНИЕ</a:t>
          </a:r>
        </a:p>
      </dgm:t>
    </dgm:pt>
    <dgm:pt modelId="{C16F039F-DC77-4520-9C8C-BC87B047854D}" type="parTrans" cxnId="{00C80613-2F79-4ED5-995C-D0DA9BBFBAA5}">
      <dgm:prSet/>
      <dgm:spPr/>
      <dgm:t>
        <a:bodyPr/>
        <a:lstStyle/>
        <a:p>
          <a:endParaRPr lang="bg-BG" b="1"/>
        </a:p>
      </dgm:t>
    </dgm:pt>
    <dgm:pt modelId="{F08358B9-67B2-4AD7-B27A-3751F1AE7224}" type="sibTrans" cxnId="{00C80613-2F79-4ED5-995C-D0DA9BBFBAA5}">
      <dgm:prSet/>
      <dgm:spPr/>
      <dgm:t>
        <a:bodyPr/>
        <a:lstStyle/>
        <a:p>
          <a:endParaRPr lang="bg-BG" b="1"/>
        </a:p>
      </dgm:t>
    </dgm:pt>
    <dgm:pt modelId="{D1B2806A-0B69-4D4C-A153-BCD76053B354}">
      <dgm:prSet custT="1"/>
      <dgm:spPr/>
      <dgm:t>
        <a:bodyPr/>
        <a:lstStyle/>
        <a:p>
          <a:r>
            <a:rPr lang="bg-BG" sz="1100" b="1" dirty="0" smtClean="0"/>
            <a:t>ПСИХОСОЦИАЛНА </a:t>
          </a:r>
          <a:r>
            <a:rPr lang="bg-BG" sz="1100" b="1" dirty="0"/>
            <a:t>РЕХАБИЛИТАЦИЯ И СОЦИАЛНА ИНТЕГРАЦИЯ</a:t>
          </a:r>
        </a:p>
      </dgm:t>
    </dgm:pt>
    <dgm:pt modelId="{8FC764B2-94DD-43E2-BD01-98B6F6A1F826}" type="parTrans" cxnId="{C471DD3A-2D2E-4B9B-A2B8-5D786C3B96DE}">
      <dgm:prSet/>
      <dgm:spPr/>
      <dgm:t>
        <a:bodyPr/>
        <a:lstStyle/>
        <a:p>
          <a:endParaRPr lang="bg-BG" b="1"/>
        </a:p>
      </dgm:t>
    </dgm:pt>
    <dgm:pt modelId="{B0910F6D-2875-470D-96DB-4B00EBA67CAE}" type="sibTrans" cxnId="{C471DD3A-2D2E-4B9B-A2B8-5D786C3B96DE}">
      <dgm:prSet/>
      <dgm:spPr/>
      <dgm:t>
        <a:bodyPr/>
        <a:lstStyle/>
        <a:p>
          <a:endParaRPr lang="bg-BG" b="1"/>
        </a:p>
      </dgm:t>
    </dgm:pt>
    <dgm:pt modelId="{3B5F7626-B079-44AD-B985-52F546590006}">
      <dgm:prSet custT="1"/>
      <dgm:spPr/>
      <dgm:t>
        <a:bodyPr/>
        <a:lstStyle/>
        <a:p>
          <a:r>
            <a:rPr lang="bg-BG" sz="1100" b="1" dirty="0"/>
            <a:t>НАМАЛЯВАНЕ НА ВРЕДИТЕ ОТ УПОТРЕБАТА НА НАРКОТИЦИ</a:t>
          </a:r>
        </a:p>
      </dgm:t>
    </dgm:pt>
    <dgm:pt modelId="{ECB404FD-70F7-4FC0-81B3-393C6C63A355}" type="parTrans" cxnId="{DBAC8ED7-E86D-45C1-9401-3141C504CCF6}">
      <dgm:prSet/>
      <dgm:spPr/>
      <dgm:t>
        <a:bodyPr/>
        <a:lstStyle/>
        <a:p>
          <a:endParaRPr lang="bg-BG" b="1"/>
        </a:p>
      </dgm:t>
    </dgm:pt>
    <dgm:pt modelId="{1DC0B20E-CDE5-4042-9C05-DC23E83137B6}" type="sibTrans" cxnId="{DBAC8ED7-E86D-45C1-9401-3141C504CCF6}">
      <dgm:prSet/>
      <dgm:spPr/>
      <dgm:t>
        <a:bodyPr/>
        <a:lstStyle/>
        <a:p>
          <a:endParaRPr lang="bg-BG" b="1"/>
        </a:p>
      </dgm:t>
    </dgm:pt>
    <dgm:pt modelId="{A5BC0847-49DA-4B7F-A27F-9D2C7D1FEEF3}">
      <dgm:prSet custT="1"/>
      <dgm:spPr/>
      <dgm:t>
        <a:bodyPr/>
        <a:lstStyle/>
        <a:p>
          <a:r>
            <a:rPr lang="bg-BG" sz="1100" b="1" dirty="0"/>
            <a:t>СЪЗДАВАНЕ НА </a:t>
          </a:r>
          <a:r>
            <a:rPr lang="bg-BG" sz="1100" b="1" dirty="0" smtClean="0"/>
            <a:t>ИНФОРМАЦИОННИ </a:t>
          </a:r>
          <a:r>
            <a:rPr lang="bg-BG" sz="1100" b="1" dirty="0"/>
            <a:t>СИСТЕМИ</a:t>
          </a:r>
        </a:p>
      </dgm:t>
    </dgm:pt>
    <dgm:pt modelId="{9C0FCBEE-555F-4AFA-B57E-1EC54082F3CB}" type="parTrans" cxnId="{303FA3EE-A10B-4A7B-B887-364F6B434DC2}">
      <dgm:prSet/>
      <dgm:spPr/>
      <dgm:t>
        <a:bodyPr/>
        <a:lstStyle/>
        <a:p>
          <a:endParaRPr lang="bg-BG" b="1"/>
        </a:p>
      </dgm:t>
    </dgm:pt>
    <dgm:pt modelId="{24AB9326-577E-4913-9C86-52217847E559}" type="sibTrans" cxnId="{303FA3EE-A10B-4A7B-B887-364F6B434DC2}">
      <dgm:prSet/>
      <dgm:spPr/>
      <dgm:t>
        <a:bodyPr/>
        <a:lstStyle/>
        <a:p>
          <a:endParaRPr lang="bg-BG" b="1"/>
        </a:p>
      </dgm:t>
    </dgm:pt>
    <dgm:pt modelId="{39300B73-53D2-456E-8FAE-E7BD85BB35AE}">
      <dgm:prSet custT="1"/>
      <dgm:spPr/>
      <dgm:t>
        <a:bodyPr/>
        <a:lstStyle/>
        <a:p>
          <a:r>
            <a:rPr lang="ru-RU" sz="1100" b="1" dirty="0"/>
            <a:t>ПРЕВЕНЦИЯ НА УПОТРЕБА НА НАРКОТИЦИ</a:t>
          </a:r>
          <a:endParaRPr lang="bg-BG" sz="1100" b="1" dirty="0"/>
        </a:p>
      </dgm:t>
    </dgm:pt>
    <dgm:pt modelId="{C07D7385-CC12-4DC8-8D30-7ED00C294DB3}" type="parTrans" cxnId="{08B1E523-6BCA-42D8-9961-E56C52C23063}">
      <dgm:prSet/>
      <dgm:spPr/>
      <dgm:t>
        <a:bodyPr/>
        <a:lstStyle/>
        <a:p>
          <a:endParaRPr lang="bg-BG" b="1"/>
        </a:p>
      </dgm:t>
    </dgm:pt>
    <dgm:pt modelId="{1611AC0E-7989-4712-A6C8-254499B50282}" type="sibTrans" cxnId="{08B1E523-6BCA-42D8-9961-E56C52C23063}">
      <dgm:prSet/>
      <dgm:spPr/>
      <dgm:t>
        <a:bodyPr/>
        <a:lstStyle/>
        <a:p>
          <a:endParaRPr lang="bg-BG" b="1"/>
        </a:p>
      </dgm:t>
    </dgm:pt>
    <dgm:pt modelId="{AABDAC9B-90EE-4EAC-9209-9F2EB1ABEC1C}" type="pres">
      <dgm:prSet presAssocID="{44B2C20C-8CDD-42E3-9302-92FE49CFEDA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B449047-4A56-4824-A431-AF83E4DDE353}" type="pres">
      <dgm:prSet presAssocID="{78E6E7A2-B83A-4FAD-A003-A64036148BE8}" presName="singleCycle" presStyleCnt="0"/>
      <dgm:spPr/>
    </dgm:pt>
    <dgm:pt modelId="{0F35775C-C300-4065-82D8-86FE2047E73C}" type="pres">
      <dgm:prSet presAssocID="{78E6E7A2-B83A-4FAD-A003-A64036148BE8}" presName="singleCenter" presStyleLbl="node1" presStyleIdx="0" presStyleCnt="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8F32107B-867C-4751-9BEB-460EF1BA3EBC}" type="pres">
      <dgm:prSet presAssocID="{390C605D-3A23-4C09-8694-A4FCC6777647}" presName="Name56" presStyleLbl="parChTrans1D2" presStyleIdx="0" presStyleCnt="6"/>
      <dgm:spPr/>
      <dgm:t>
        <a:bodyPr/>
        <a:lstStyle/>
        <a:p>
          <a:endParaRPr lang="en-US"/>
        </a:p>
      </dgm:t>
    </dgm:pt>
    <dgm:pt modelId="{348FF9C0-6E56-487C-949D-3834B640D42A}" type="pres">
      <dgm:prSet presAssocID="{A73F126C-77C2-41E8-855E-327129B70736}" presName="text0" presStyleLbl="node1" presStyleIdx="1" presStyleCnt="7" custScaleX="1464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DE15E-68FB-4ABF-82EF-A57C408829FD}" type="pres">
      <dgm:prSet presAssocID="{C16F039F-DC77-4520-9C8C-BC87B047854D}" presName="Name56" presStyleLbl="parChTrans1D2" presStyleIdx="1" presStyleCnt="6"/>
      <dgm:spPr/>
      <dgm:t>
        <a:bodyPr/>
        <a:lstStyle/>
        <a:p>
          <a:endParaRPr lang="en-US"/>
        </a:p>
      </dgm:t>
    </dgm:pt>
    <dgm:pt modelId="{38D7C082-152F-4D82-B95C-86E366BD79B3}" type="pres">
      <dgm:prSet presAssocID="{0602A12C-0FE1-4917-9BD2-491A4D97F9B2}" presName="text0" presStyleLbl="node1" presStyleIdx="2" presStyleCnt="7" custScaleX="141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9CE599-471E-4096-B56E-2D2D5DF42396}" type="pres">
      <dgm:prSet presAssocID="{8FC764B2-94DD-43E2-BD01-98B6F6A1F826}" presName="Name56" presStyleLbl="parChTrans1D2" presStyleIdx="2" presStyleCnt="6"/>
      <dgm:spPr/>
      <dgm:t>
        <a:bodyPr/>
        <a:lstStyle/>
        <a:p>
          <a:endParaRPr lang="en-US"/>
        </a:p>
      </dgm:t>
    </dgm:pt>
    <dgm:pt modelId="{8AFFF08D-7CDF-4A16-B0E4-B749CE76B65A}" type="pres">
      <dgm:prSet presAssocID="{D1B2806A-0B69-4D4C-A153-BCD76053B354}" presName="text0" presStyleLbl="node1" presStyleIdx="3" presStyleCnt="7" custScaleX="135813" custScaleY="123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38BA45-D915-41B8-B8D7-968DB539A529}" type="pres">
      <dgm:prSet presAssocID="{ECB404FD-70F7-4FC0-81B3-393C6C63A355}" presName="Name56" presStyleLbl="parChTrans1D2" presStyleIdx="3" presStyleCnt="6"/>
      <dgm:spPr/>
      <dgm:t>
        <a:bodyPr/>
        <a:lstStyle/>
        <a:p>
          <a:endParaRPr lang="en-US"/>
        </a:p>
      </dgm:t>
    </dgm:pt>
    <dgm:pt modelId="{A4AAD633-86B5-4AC7-895F-C382F690600F}" type="pres">
      <dgm:prSet presAssocID="{3B5F7626-B079-44AD-B985-52F546590006}" presName="text0" presStyleLbl="node1" presStyleIdx="4" presStyleCnt="7" custScaleX="154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47BBE-35DD-4246-9E98-659F38A34D42}" type="pres">
      <dgm:prSet presAssocID="{9C0FCBEE-555F-4AFA-B57E-1EC54082F3CB}" presName="Name56" presStyleLbl="parChTrans1D2" presStyleIdx="4" presStyleCnt="6"/>
      <dgm:spPr/>
      <dgm:t>
        <a:bodyPr/>
        <a:lstStyle/>
        <a:p>
          <a:endParaRPr lang="en-US"/>
        </a:p>
      </dgm:t>
    </dgm:pt>
    <dgm:pt modelId="{93A314AB-39F3-473F-AE06-C8ED9703FE8B}" type="pres">
      <dgm:prSet presAssocID="{A5BC0847-49DA-4B7F-A27F-9D2C7D1FEEF3}" presName="text0" presStyleLbl="node1" presStyleIdx="5" presStyleCnt="7" custScaleX="1490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3378A1-8044-49C0-9291-C9AFF5FDF4BE}" type="pres">
      <dgm:prSet presAssocID="{C07D7385-CC12-4DC8-8D30-7ED00C294DB3}" presName="Name56" presStyleLbl="parChTrans1D2" presStyleIdx="5" presStyleCnt="6"/>
      <dgm:spPr/>
      <dgm:t>
        <a:bodyPr/>
        <a:lstStyle/>
        <a:p>
          <a:endParaRPr lang="en-US"/>
        </a:p>
      </dgm:t>
    </dgm:pt>
    <dgm:pt modelId="{8E80F00B-49A6-4F8D-9AB9-512BD7591DF2}" type="pres">
      <dgm:prSet presAssocID="{39300B73-53D2-456E-8FAE-E7BD85BB35AE}" presName="text0" presStyleLbl="node1" presStyleIdx="6" presStyleCnt="7" custScaleX="1662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FC7195-7482-44A7-8ACA-B7AB32C05560}" type="presOf" srcId="{3B5F7626-B079-44AD-B985-52F546590006}" destId="{A4AAD633-86B5-4AC7-895F-C382F690600F}" srcOrd="0" destOrd="0" presId="urn:microsoft.com/office/officeart/2008/layout/RadialCluster"/>
    <dgm:cxn modelId="{024F2C86-6DF7-4443-B3DC-71E149D5D6B4}" type="presOf" srcId="{0602A12C-0FE1-4917-9BD2-491A4D97F9B2}" destId="{38D7C082-152F-4D82-B95C-86E366BD79B3}" srcOrd="0" destOrd="0" presId="urn:microsoft.com/office/officeart/2008/layout/RadialCluster"/>
    <dgm:cxn modelId="{D6733169-2490-4828-B8AA-B18A9B16736D}" type="presOf" srcId="{ECB404FD-70F7-4FC0-81B3-393C6C63A355}" destId="{0438BA45-D915-41B8-B8D7-968DB539A529}" srcOrd="0" destOrd="0" presId="urn:microsoft.com/office/officeart/2008/layout/RadialCluster"/>
    <dgm:cxn modelId="{2C6FECFE-7B1F-44CA-AD90-EA7CED2F72D0}" type="presOf" srcId="{A5BC0847-49DA-4B7F-A27F-9D2C7D1FEEF3}" destId="{93A314AB-39F3-473F-AE06-C8ED9703FE8B}" srcOrd="0" destOrd="0" presId="urn:microsoft.com/office/officeart/2008/layout/RadialCluster"/>
    <dgm:cxn modelId="{C471DD3A-2D2E-4B9B-A2B8-5D786C3B96DE}" srcId="{78E6E7A2-B83A-4FAD-A003-A64036148BE8}" destId="{D1B2806A-0B69-4D4C-A153-BCD76053B354}" srcOrd="2" destOrd="0" parTransId="{8FC764B2-94DD-43E2-BD01-98B6F6A1F826}" sibTransId="{B0910F6D-2875-470D-96DB-4B00EBA67CAE}"/>
    <dgm:cxn modelId="{08B1E523-6BCA-42D8-9961-E56C52C23063}" srcId="{78E6E7A2-B83A-4FAD-A003-A64036148BE8}" destId="{39300B73-53D2-456E-8FAE-E7BD85BB35AE}" srcOrd="5" destOrd="0" parTransId="{C07D7385-CC12-4DC8-8D30-7ED00C294DB3}" sibTransId="{1611AC0E-7989-4712-A6C8-254499B50282}"/>
    <dgm:cxn modelId="{E0E66CC0-4150-4A7C-84B0-0703B7FB3D2E}" type="presOf" srcId="{C07D7385-CC12-4DC8-8D30-7ED00C294DB3}" destId="{DF3378A1-8044-49C0-9291-C9AFF5FDF4BE}" srcOrd="0" destOrd="0" presId="urn:microsoft.com/office/officeart/2008/layout/RadialCluster"/>
    <dgm:cxn modelId="{FA2E8D80-5F75-4300-BE1E-605AC5AB94E6}" srcId="{44B2C20C-8CDD-42E3-9302-92FE49CFEDAB}" destId="{78E6E7A2-B83A-4FAD-A003-A64036148BE8}" srcOrd="0" destOrd="0" parTransId="{61FC509F-4736-4335-9CBD-DA72296186FA}" sibTransId="{01409387-DBDA-4F4B-B31B-79E5DCEEB519}"/>
    <dgm:cxn modelId="{B578947E-681B-4644-961E-781076B7AFCD}" type="presOf" srcId="{8FC764B2-94DD-43E2-BD01-98B6F6A1F826}" destId="{849CE599-471E-4096-B56E-2D2D5DF42396}" srcOrd="0" destOrd="0" presId="urn:microsoft.com/office/officeart/2008/layout/RadialCluster"/>
    <dgm:cxn modelId="{C032C146-CC32-4E5D-84AD-64657CA4B407}" srcId="{78E6E7A2-B83A-4FAD-A003-A64036148BE8}" destId="{A73F126C-77C2-41E8-855E-327129B70736}" srcOrd="0" destOrd="0" parTransId="{390C605D-3A23-4C09-8694-A4FCC6777647}" sibTransId="{4922549C-FE67-427E-8EE4-6BB214F03479}"/>
    <dgm:cxn modelId="{ED511281-A5C2-4E68-BEE9-9FE912F13E53}" type="presOf" srcId="{78E6E7A2-B83A-4FAD-A003-A64036148BE8}" destId="{0F35775C-C300-4065-82D8-86FE2047E73C}" srcOrd="0" destOrd="0" presId="urn:microsoft.com/office/officeart/2008/layout/RadialCluster"/>
    <dgm:cxn modelId="{DBAC8ED7-E86D-45C1-9401-3141C504CCF6}" srcId="{78E6E7A2-B83A-4FAD-A003-A64036148BE8}" destId="{3B5F7626-B079-44AD-B985-52F546590006}" srcOrd="3" destOrd="0" parTransId="{ECB404FD-70F7-4FC0-81B3-393C6C63A355}" sibTransId="{1DC0B20E-CDE5-4042-9C05-DC23E83137B6}"/>
    <dgm:cxn modelId="{8927191D-E40B-45F9-B0F4-F6540EBBCE81}" type="presOf" srcId="{390C605D-3A23-4C09-8694-A4FCC6777647}" destId="{8F32107B-867C-4751-9BEB-460EF1BA3EBC}" srcOrd="0" destOrd="0" presId="urn:microsoft.com/office/officeart/2008/layout/RadialCluster"/>
    <dgm:cxn modelId="{55AD6DC1-5DB4-4B31-9C83-191D3B450068}" type="presOf" srcId="{D1B2806A-0B69-4D4C-A153-BCD76053B354}" destId="{8AFFF08D-7CDF-4A16-B0E4-B749CE76B65A}" srcOrd="0" destOrd="0" presId="urn:microsoft.com/office/officeart/2008/layout/RadialCluster"/>
    <dgm:cxn modelId="{00C80613-2F79-4ED5-995C-D0DA9BBFBAA5}" srcId="{78E6E7A2-B83A-4FAD-A003-A64036148BE8}" destId="{0602A12C-0FE1-4917-9BD2-491A4D97F9B2}" srcOrd="1" destOrd="0" parTransId="{C16F039F-DC77-4520-9C8C-BC87B047854D}" sibTransId="{F08358B9-67B2-4AD7-B27A-3751F1AE7224}"/>
    <dgm:cxn modelId="{298E8412-2C1C-41AC-8BF2-0D43A327A132}" type="presOf" srcId="{44B2C20C-8CDD-42E3-9302-92FE49CFEDAB}" destId="{AABDAC9B-90EE-4EAC-9209-9F2EB1ABEC1C}" srcOrd="0" destOrd="0" presId="urn:microsoft.com/office/officeart/2008/layout/RadialCluster"/>
    <dgm:cxn modelId="{303FA3EE-A10B-4A7B-B887-364F6B434DC2}" srcId="{78E6E7A2-B83A-4FAD-A003-A64036148BE8}" destId="{A5BC0847-49DA-4B7F-A27F-9D2C7D1FEEF3}" srcOrd="4" destOrd="0" parTransId="{9C0FCBEE-555F-4AFA-B57E-1EC54082F3CB}" sibTransId="{24AB9326-577E-4913-9C86-52217847E559}"/>
    <dgm:cxn modelId="{4B531E6C-0285-4E9B-AD74-A9F48BCAE699}" type="presOf" srcId="{C16F039F-DC77-4520-9C8C-BC87B047854D}" destId="{5D3DE15E-68FB-4ABF-82EF-A57C408829FD}" srcOrd="0" destOrd="0" presId="urn:microsoft.com/office/officeart/2008/layout/RadialCluster"/>
    <dgm:cxn modelId="{9EBD5BD4-7EB1-4E13-A950-4A7F9A6A631A}" type="presOf" srcId="{39300B73-53D2-456E-8FAE-E7BD85BB35AE}" destId="{8E80F00B-49A6-4F8D-9AB9-512BD7591DF2}" srcOrd="0" destOrd="0" presId="urn:microsoft.com/office/officeart/2008/layout/RadialCluster"/>
    <dgm:cxn modelId="{83610FAA-879E-4E83-AF2F-DAC829F8C500}" type="presOf" srcId="{A73F126C-77C2-41E8-855E-327129B70736}" destId="{348FF9C0-6E56-487C-949D-3834B640D42A}" srcOrd="0" destOrd="0" presId="urn:microsoft.com/office/officeart/2008/layout/RadialCluster"/>
    <dgm:cxn modelId="{DAF0DFC2-D1B8-483B-A0D7-555AC61A90CD}" type="presOf" srcId="{9C0FCBEE-555F-4AFA-B57E-1EC54082F3CB}" destId="{14A47BBE-35DD-4246-9E98-659F38A34D42}" srcOrd="0" destOrd="0" presId="urn:microsoft.com/office/officeart/2008/layout/RadialCluster"/>
    <dgm:cxn modelId="{ECF5A9A0-CFD3-47D8-AEE4-BEE2261E90D7}" type="presParOf" srcId="{AABDAC9B-90EE-4EAC-9209-9F2EB1ABEC1C}" destId="{0B449047-4A56-4824-A431-AF83E4DDE353}" srcOrd="0" destOrd="0" presId="urn:microsoft.com/office/officeart/2008/layout/RadialCluster"/>
    <dgm:cxn modelId="{CF569839-BC69-47D2-A760-777876D893AF}" type="presParOf" srcId="{0B449047-4A56-4824-A431-AF83E4DDE353}" destId="{0F35775C-C300-4065-82D8-86FE2047E73C}" srcOrd="0" destOrd="0" presId="urn:microsoft.com/office/officeart/2008/layout/RadialCluster"/>
    <dgm:cxn modelId="{43EF9AF5-3B72-4A1A-B0BE-C4956DA0740E}" type="presParOf" srcId="{0B449047-4A56-4824-A431-AF83E4DDE353}" destId="{8F32107B-867C-4751-9BEB-460EF1BA3EBC}" srcOrd="1" destOrd="0" presId="urn:microsoft.com/office/officeart/2008/layout/RadialCluster"/>
    <dgm:cxn modelId="{A2FBC213-226C-454A-B598-BB8B497822FE}" type="presParOf" srcId="{0B449047-4A56-4824-A431-AF83E4DDE353}" destId="{348FF9C0-6E56-487C-949D-3834B640D42A}" srcOrd="2" destOrd="0" presId="urn:microsoft.com/office/officeart/2008/layout/RadialCluster"/>
    <dgm:cxn modelId="{90FB62D9-C7E0-4146-899E-776F643BA140}" type="presParOf" srcId="{0B449047-4A56-4824-A431-AF83E4DDE353}" destId="{5D3DE15E-68FB-4ABF-82EF-A57C408829FD}" srcOrd="3" destOrd="0" presId="urn:microsoft.com/office/officeart/2008/layout/RadialCluster"/>
    <dgm:cxn modelId="{F7D07A9C-A9CB-4E88-A003-AC06DE4A4887}" type="presParOf" srcId="{0B449047-4A56-4824-A431-AF83E4DDE353}" destId="{38D7C082-152F-4D82-B95C-86E366BD79B3}" srcOrd="4" destOrd="0" presId="urn:microsoft.com/office/officeart/2008/layout/RadialCluster"/>
    <dgm:cxn modelId="{C477B774-B52A-4333-9115-35508A412B40}" type="presParOf" srcId="{0B449047-4A56-4824-A431-AF83E4DDE353}" destId="{849CE599-471E-4096-B56E-2D2D5DF42396}" srcOrd="5" destOrd="0" presId="urn:microsoft.com/office/officeart/2008/layout/RadialCluster"/>
    <dgm:cxn modelId="{A3AE338F-9ACC-4A21-8753-E5538A971335}" type="presParOf" srcId="{0B449047-4A56-4824-A431-AF83E4DDE353}" destId="{8AFFF08D-7CDF-4A16-B0E4-B749CE76B65A}" srcOrd="6" destOrd="0" presId="urn:microsoft.com/office/officeart/2008/layout/RadialCluster"/>
    <dgm:cxn modelId="{272AF4D8-3330-48A5-A93D-3DA97F5E92D1}" type="presParOf" srcId="{0B449047-4A56-4824-A431-AF83E4DDE353}" destId="{0438BA45-D915-41B8-B8D7-968DB539A529}" srcOrd="7" destOrd="0" presId="urn:microsoft.com/office/officeart/2008/layout/RadialCluster"/>
    <dgm:cxn modelId="{4E339ADD-4930-45FC-976A-71D3CE56C129}" type="presParOf" srcId="{0B449047-4A56-4824-A431-AF83E4DDE353}" destId="{A4AAD633-86B5-4AC7-895F-C382F690600F}" srcOrd="8" destOrd="0" presId="urn:microsoft.com/office/officeart/2008/layout/RadialCluster"/>
    <dgm:cxn modelId="{9BFBCA90-8FE3-407E-80B7-E1E1F8B50DFC}" type="presParOf" srcId="{0B449047-4A56-4824-A431-AF83E4DDE353}" destId="{14A47BBE-35DD-4246-9E98-659F38A34D42}" srcOrd="9" destOrd="0" presId="urn:microsoft.com/office/officeart/2008/layout/RadialCluster"/>
    <dgm:cxn modelId="{9AEF0D13-E1E9-4D82-82D5-C86228035631}" type="presParOf" srcId="{0B449047-4A56-4824-A431-AF83E4DDE353}" destId="{93A314AB-39F3-473F-AE06-C8ED9703FE8B}" srcOrd="10" destOrd="0" presId="urn:microsoft.com/office/officeart/2008/layout/RadialCluster"/>
    <dgm:cxn modelId="{8122F22E-BA91-438B-970B-59B8C7E7234C}" type="presParOf" srcId="{0B449047-4A56-4824-A431-AF83E4DDE353}" destId="{DF3378A1-8044-49C0-9291-C9AFF5FDF4BE}" srcOrd="11" destOrd="0" presId="urn:microsoft.com/office/officeart/2008/layout/RadialCluster"/>
    <dgm:cxn modelId="{BC2AD429-54A9-440B-A792-F750752EB469}" type="presParOf" srcId="{0B449047-4A56-4824-A431-AF83E4DDE353}" destId="{8E80F00B-49A6-4F8D-9AB9-512BD7591DF2}" srcOrd="1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5775C-C300-4065-82D8-86FE2047E73C}">
      <dsp:nvSpPr>
        <dsp:cNvPr id="0" name=""/>
        <dsp:cNvSpPr/>
      </dsp:nvSpPr>
      <dsp:spPr>
        <a:xfrm>
          <a:off x="3062614" y="1897702"/>
          <a:ext cx="1626601" cy="16266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ЗДРАВНИ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СОЦИАЛНИ МЕРКИ</a:t>
          </a:r>
          <a:endParaRPr lang="bg-BG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2018" y="1977106"/>
        <a:ext cx="1467793" cy="1467793"/>
      </dsp:txXfrm>
    </dsp:sp>
    <dsp:sp modelId="{8F32107B-867C-4751-9BEB-460EF1BA3EBC}">
      <dsp:nvSpPr>
        <dsp:cNvPr id="0" name=""/>
        <dsp:cNvSpPr/>
      </dsp:nvSpPr>
      <dsp:spPr>
        <a:xfrm rot="16200000">
          <a:off x="3472208" y="1493995"/>
          <a:ext cx="8074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7412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8FF9C0-6E56-487C-949D-3834B640D42A}">
      <dsp:nvSpPr>
        <dsp:cNvPr id="0" name=""/>
        <dsp:cNvSpPr/>
      </dsp:nvSpPr>
      <dsp:spPr>
        <a:xfrm>
          <a:off x="3077739" y="465"/>
          <a:ext cx="1596351" cy="1089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100" b="1" kern="1200" dirty="0"/>
            <a:t>РАННИ ИНТЕРВЕНЦИИ</a:t>
          </a:r>
        </a:p>
      </dsp:txBody>
      <dsp:txXfrm>
        <a:off x="3130940" y="53666"/>
        <a:ext cx="1489949" cy="983421"/>
      </dsp:txXfrm>
    </dsp:sp>
    <dsp:sp modelId="{5D3DE15E-68FB-4ABF-82EF-A57C408829FD}">
      <dsp:nvSpPr>
        <dsp:cNvPr id="0" name=""/>
        <dsp:cNvSpPr/>
      </dsp:nvSpPr>
      <dsp:spPr>
        <a:xfrm rot="19800000">
          <a:off x="4666499" y="2156663"/>
          <a:ext cx="3391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9119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D7C082-152F-4D82-B95C-86E366BD79B3}">
      <dsp:nvSpPr>
        <dsp:cNvPr id="0" name=""/>
        <dsp:cNvSpPr/>
      </dsp:nvSpPr>
      <dsp:spPr>
        <a:xfrm>
          <a:off x="4982902" y="1083278"/>
          <a:ext cx="1536999" cy="1089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100" b="1" kern="1200" dirty="0"/>
            <a:t>ЛЕЧЕНИЕ</a:t>
          </a:r>
        </a:p>
      </dsp:txBody>
      <dsp:txXfrm>
        <a:off x="5036103" y="1136479"/>
        <a:ext cx="1430597" cy="983421"/>
      </dsp:txXfrm>
    </dsp:sp>
    <dsp:sp modelId="{849CE599-471E-4096-B56E-2D2D5DF42396}">
      <dsp:nvSpPr>
        <dsp:cNvPr id="0" name=""/>
        <dsp:cNvSpPr/>
      </dsp:nvSpPr>
      <dsp:spPr>
        <a:xfrm rot="1800000">
          <a:off x="4664299" y="3273551"/>
          <a:ext cx="3719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1957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FFF08D-7CDF-4A16-B0E4-B749CE76B65A}">
      <dsp:nvSpPr>
        <dsp:cNvPr id="0" name=""/>
        <dsp:cNvSpPr/>
      </dsp:nvSpPr>
      <dsp:spPr>
        <a:xfrm>
          <a:off x="5011340" y="3123133"/>
          <a:ext cx="1480121" cy="13413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100" b="1" kern="1200" dirty="0" smtClean="0"/>
            <a:t>ПСИХОСОЦИАЛНА </a:t>
          </a:r>
          <a:r>
            <a:rPr lang="bg-BG" sz="1100" b="1" kern="1200" dirty="0"/>
            <a:t>РЕХАБИЛИТАЦИЯ И СОЦИАЛНА ИНТЕГРАЦИЯ</a:t>
          </a:r>
        </a:p>
      </dsp:txBody>
      <dsp:txXfrm>
        <a:off x="5076820" y="3188613"/>
        <a:ext cx="1349161" cy="1210405"/>
      </dsp:txXfrm>
    </dsp:sp>
    <dsp:sp modelId="{0438BA45-D915-41B8-B8D7-968DB539A529}">
      <dsp:nvSpPr>
        <dsp:cNvPr id="0" name=""/>
        <dsp:cNvSpPr/>
      </dsp:nvSpPr>
      <dsp:spPr>
        <a:xfrm rot="5400000">
          <a:off x="3472208" y="3928010"/>
          <a:ext cx="80741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7412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AAD633-86B5-4AC7-895F-C382F690600F}">
      <dsp:nvSpPr>
        <dsp:cNvPr id="0" name=""/>
        <dsp:cNvSpPr/>
      </dsp:nvSpPr>
      <dsp:spPr>
        <a:xfrm>
          <a:off x="3035002" y="4331716"/>
          <a:ext cx="1681826" cy="1089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100" b="1" kern="1200" dirty="0"/>
            <a:t>НАМАЛЯВАНЕ НА ВРЕДИТЕ ОТ УПОТРЕБАТА НА НАРКОТИЦИ</a:t>
          </a:r>
        </a:p>
      </dsp:txBody>
      <dsp:txXfrm>
        <a:off x="3088203" y="4384917"/>
        <a:ext cx="1575424" cy="983421"/>
      </dsp:txXfrm>
    </dsp:sp>
    <dsp:sp modelId="{14A47BBE-35DD-4246-9E98-659F38A34D42}">
      <dsp:nvSpPr>
        <dsp:cNvPr id="0" name=""/>
        <dsp:cNvSpPr/>
      </dsp:nvSpPr>
      <dsp:spPr>
        <a:xfrm rot="9000000">
          <a:off x="2793070" y="3252786"/>
          <a:ext cx="2888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8895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314AB-39F3-473F-AE06-C8ED9703FE8B}">
      <dsp:nvSpPr>
        <dsp:cNvPr id="0" name=""/>
        <dsp:cNvSpPr/>
      </dsp:nvSpPr>
      <dsp:spPr>
        <a:xfrm>
          <a:off x="1188433" y="3248904"/>
          <a:ext cx="1623989" cy="1089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100" b="1" kern="1200" dirty="0"/>
            <a:t>СЪЗДАВАНЕ НА </a:t>
          </a:r>
          <a:r>
            <a:rPr lang="bg-BG" sz="1100" b="1" kern="1200" dirty="0" smtClean="0"/>
            <a:t>ИНФОРМАЦИОННИ </a:t>
          </a:r>
          <a:r>
            <a:rPr lang="bg-BG" sz="1100" b="1" kern="1200" dirty="0"/>
            <a:t>СИСТЕМИ</a:t>
          </a:r>
        </a:p>
      </dsp:txBody>
      <dsp:txXfrm>
        <a:off x="1241634" y="3302105"/>
        <a:ext cx="1517587" cy="983421"/>
      </dsp:txXfrm>
    </dsp:sp>
    <dsp:sp modelId="{DF3378A1-8044-49C0-9291-C9AFF5FDF4BE}">
      <dsp:nvSpPr>
        <dsp:cNvPr id="0" name=""/>
        <dsp:cNvSpPr/>
      </dsp:nvSpPr>
      <dsp:spPr>
        <a:xfrm rot="12600000">
          <a:off x="2894444" y="2196382"/>
          <a:ext cx="1802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243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80F00B-49A6-4F8D-9AB9-512BD7591DF2}">
      <dsp:nvSpPr>
        <dsp:cNvPr id="0" name=""/>
        <dsp:cNvSpPr/>
      </dsp:nvSpPr>
      <dsp:spPr>
        <a:xfrm>
          <a:off x="1094338" y="1083278"/>
          <a:ext cx="1812179" cy="108982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ПРЕВЕНЦИЯ НА УПОТРЕБА НА НАРКОТИЦИ</a:t>
          </a:r>
          <a:endParaRPr lang="bg-BG" sz="1100" b="1" kern="1200" dirty="0"/>
        </a:p>
      </dsp:txBody>
      <dsp:txXfrm>
        <a:off x="1147539" y="1136479"/>
        <a:ext cx="1705777" cy="983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8F6727-08E5-4299-8B05-C7CCFB72CD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1E95C-E563-4E53-9924-6830A8145BF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8B0E1AE-7C25-4671-9789-A3596947D05A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F42B905-89C4-451C-92D2-875C050729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5BF6B02-19E6-44B1-AA09-95FE45B356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bg-BG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09B41-7919-4115-8EBC-0A98E9CA5F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155DC1-A5C0-43A4-BA6C-557876EC74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5A1B43B-0712-4085-A95E-DAC3C62521C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378761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8A24ED1A-86C2-44B1-9C39-F67FC4734E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D34E4820-81B1-4E7F-A8FA-1614F06DEB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bg-BG" altLang="bg-BG" dirty="0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29389F63-C385-4026-ACB4-0B6748ED4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F9DE47-3C83-42AB-ACF9-61326E185FD1}" type="slidenum">
              <a:rPr lang="bg-BG" altLang="bg-BG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bg-BG" altLang="bg-BG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latin typeface="Garamond" pitchFamily="18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latin typeface="Garamond" pitchFamily="18" charset="0"/>
              <a:cs typeface="Arial" charset="0"/>
            </a:endParaRP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bg-BG" altLang="en-US" noProof="0" smtClean="0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bg-BG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C8886-2FB5-4C19-A606-8BB64DC71690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67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CCA7B-3294-4FF1-A229-94C152EC8F8A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588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CACCF-47A3-40B4-8E52-58567CC084AD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5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E2F9E-2DB7-4D0B-9DDA-D591F797A7D8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280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253A1-DE05-4FAE-8906-6AEC15A6E621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7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B5710-C2AF-477B-A40B-B36EE7F8256E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8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3E671-A17B-493B-8B97-666117E5D47B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62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A9AC1-B657-4DDD-AB13-7FEB1210C156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0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854237-4882-4555-8DEE-F5E7AA57986C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77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6ABA0-BDA1-490A-A527-426325B04FD3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62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0B658-711D-4478-B55A-03BD13B86E5B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040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D2686-4E18-4F4B-B568-A90CB62476FB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75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00B42-86BC-4B27-8B48-AE69AFFA7331}" type="slidenum">
              <a:rPr lang="bg-BG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665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A7EEA1C4-4F61-49BC-908A-3052F018A5A1}"/>
              </a:ext>
            </a:extLst>
          </p:cNvPr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id="{3B7DFA51-FA33-481A-B771-B27663D2F089}"/>
              </a:ext>
            </a:extLst>
          </p:cNvPr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6A38AC32-F05D-41FC-A9D2-E10ED4A08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80E4DA0-819C-4C8A-9D20-A37272E5A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8724A97-FC6D-4E0F-9A48-D0EE46EE5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CB47609-7489-4019-B6AB-0B32F8B9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19FCE-111F-4375-A8B2-AB574AC9C9CC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DAB66D1-D0FD-431F-9C6E-ABBEB3D3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CAD126-7708-4E24-9077-BBA7E933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0225" y="236538"/>
            <a:ext cx="785813" cy="3651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7AA4C4B9-D2C0-4318-92CB-A89F44DB9A3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46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5E69F60-C15B-4EA9-9734-19FE28E39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41C398-1C6C-4E38-B850-B6A51F99C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3F74B-A395-4ABC-84D7-8AC5B3CE45B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7CEFD8D-517A-4C7F-B7DD-668C003FE1C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3F01C-92D1-4F1A-8142-EFF4DD9BFB5C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9438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4AB9176-1D63-478C-81C5-561AE9A6D5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C22C19-4584-434F-96A8-F7514876A3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045B-9D59-4B41-8771-31D8C93BEEC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A58E827-24E7-4830-9F95-3E7BFE6B72B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CFF9C-AB91-4C19-8AE6-51F068C973C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0560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055DB-5756-4F5B-8A8B-72963A20A9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E985A-B402-4BC7-A96A-33C48F1557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C3DE-92B1-49B8-8150-188A4070CFE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59E2C8B-6D77-4A8E-8BBB-B50BA7FDADC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F52E8-B687-412D-98F9-4AC667EB9727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42669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630DB87-768F-46B7-9D8E-3C907350C8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C1E1D3F-F0B6-4885-92C2-A21D3F2F5D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ADDBA-0312-45E3-94F7-09A6E567116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9786026-CE3B-4D34-8EAA-DC802BEC4F2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6E651-1E2F-4A8F-9AC3-03CE50C87F5B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64468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5D38CB-ACA3-4B6C-8136-F734321BC2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7D90BF8-4BC4-4BE3-9DBE-B4F135D8BB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BB0BE-F641-4EE2-AB31-E040ABB2671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F48DCB-6596-46DB-B08D-E278ADBCACF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83A75-9437-4028-AE7C-212FB16471F8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16967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58BB7E9-4007-4482-9CE1-A703E500F6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7473541-788D-4B4F-B7EA-32D44897BC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633BE-8951-4EFE-982A-1D0CFAEA8EC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6124-BA75-472F-95D4-AEB3A73D7D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D2E45-C03B-42CC-8680-10F7E3DE4236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08450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7C2A2-7752-41BD-B8E7-7D5F1AB910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5EB3F-04EC-4E48-8DE4-B45AC7E2C4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6DB96-F5AD-4EDA-8894-434289D1C47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4CC38B-F533-4B22-9628-F4A15DC7193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2BFD-841E-407F-B452-6887CB03382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4992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161CB-1EBD-4EAD-89C6-4C88BF84A8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F5461-E1F4-4E64-8026-D6EB5AD72C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6A521-552C-457F-84EF-7B7A78E9D7C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A4F234F-40EB-48D3-9DEC-66DE68D6C36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F7AA1-CA28-4433-8020-3308EAC0BFB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7010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37C133-B588-483D-8F84-C53DA984D7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948AFF8-A467-4474-972F-29EA710E4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B3961-EB63-4A6B-A2BB-AFDFA1B038B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B441367-3942-45AB-BC60-1C7B59096EA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615DF-1B6F-4F6D-913A-806A2631CD02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8279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F253A3-2BCE-43EF-ABE2-AFBB8B5C0D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05FDEC-D4D8-4AD5-B506-343369DBA0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C899F-701F-407C-9AF0-EFA0AE8FF04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78B3409-F344-4D72-AACD-64E1F506245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07A0-ACCD-4E19-8389-BFCDB0FD4880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3536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A7EEA1C4-4F61-49BC-908A-3052F018A5A1}"/>
              </a:ext>
            </a:extLst>
          </p:cNvPr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id="{3B7DFA51-FA33-481A-B771-B27663D2F089}"/>
              </a:ext>
            </a:extLst>
          </p:cNvPr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6A38AC32-F05D-41FC-A9D2-E10ED4A08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80E4DA0-819C-4C8A-9D20-A37272E5A3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8724A97-FC6D-4E0F-9A48-D0EE46EE5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CB47609-7489-4019-B6AB-0B32F8B90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19FCE-111F-4375-A8B2-AB574AC9C9CC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DAB66D1-D0FD-431F-9C6E-ABBEB3D3A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2CAD126-7708-4E24-9077-BBA7E933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0225" y="236538"/>
            <a:ext cx="785813" cy="3651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7AA4C4B9-D2C0-4318-92CB-A89F44DB9A3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18249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5E69F60-C15B-4EA9-9734-19FE28E39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41C398-1C6C-4E38-B850-B6A51F99C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3F74B-A395-4ABC-84D7-8AC5B3CE45B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7CEFD8D-517A-4C7F-B7DD-668C003FE1C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3F01C-92D1-4F1A-8142-EFF4DD9BFB5C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59805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4AB9176-1D63-478C-81C5-561AE9A6D5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8C22C19-4584-434F-96A8-F7514876A3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A045B-9D59-4B41-8771-31D8C93BEEC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A58E827-24E7-4830-9F95-3E7BFE6B72B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CFF9C-AB91-4C19-8AE6-51F068C973C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12318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055DB-5756-4F5B-8A8B-72963A20A9F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E985A-B402-4BC7-A96A-33C48F15579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C3DE-92B1-49B8-8150-188A4070CFED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59E2C8B-6D77-4A8E-8BBB-B50BA7FDADC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F52E8-B687-412D-98F9-4AC667EB9727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3225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630DB87-768F-46B7-9D8E-3C907350C8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C1E1D3F-F0B6-4885-92C2-A21D3F2F5D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ADDBA-0312-45E3-94F7-09A6E567116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9786026-CE3B-4D34-8EAA-DC802BEC4F2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6E651-1E2F-4A8F-9AC3-03CE50C87F5B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3910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35D38CB-ACA3-4B6C-8136-F734321BC2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7D90BF8-4BC4-4BE3-9DBE-B4F135D8BB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BB0BE-F641-4EE2-AB31-E040ABB2671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CF48DCB-6596-46DB-B08D-E278ADBCACF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83A75-9437-4028-AE7C-212FB16471F8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5955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58BB7E9-4007-4482-9CE1-A703E500F6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7473541-788D-4B4F-B7EA-32D44897BC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633BE-8951-4EFE-982A-1D0CFAEA8EC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26124-BA75-472F-95D4-AEB3A73D7D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D2E45-C03B-42CC-8680-10F7E3DE4236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37011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7C2A2-7752-41BD-B8E7-7D5F1AB9101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5EB3F-04EC-4E48-8DE4-B45AC7E2C47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D6DB96-F5AD-4EDA-8894-434289D1C47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4CC38B-F533-4B22-9628-F4A15DC7193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92BFD-841E-407F-B452-6887CB03382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8199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161CB-1EBD-4EAD-89C6-4C88BF84A8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F5461-E1F4-4E64-8026-D6EB5AD72C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6A521-552C-457F-84EF-7B7A78E9D7C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A4F234F-40EB-48D3-9DEC-66DE68D6C36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F7AA1-CA28-4433-8020-3308EAC0BFB3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1931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37C133-B588-483D-8F84-C53DA984D7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948AFF8-A467-4474-972F-29EA710E4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B3961-EB63-4A6B-A2BB-AFDFA1B038B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B441367-3942-45AB-BC60-1C7B59096EA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615DF-1B6F-4F6D-913A-806A2631CD02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0135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F253A3-2BCE-43EF-ABE2-AFBB8B5C0D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05FDEC-D4D8-4AD5-B506-343369DBA0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C899F-701F-407C-9AF0-EFA0AE8FF04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78B3409-F344-4D72-AACD-64E1F506245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407A0-ACCD-4E19-8389-BFCDB0FD4880}" type="datetimeFigureOut">
              <a:rPr lang="bg-BG"/>
              <a:pPr>
                <a:defRPr/>
              </a:pPr>
              <a:t>16.3.2026 г.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02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en-US" smtClean="0"/>
              <a:t>Click to edit Master text styles</a:t>
            </a:r>
          </a:p>
          <a:p>
            <a:pPr lvl="1"/>
            <a:r>
              <a:rPr lang="bg-BG" altLang="en-US" smtClean="0"/>
              <a:t>Second level</a:t>
            </a:r>
          </a:p>
          <a:p>
            <a:pPr lvl="2"/>
            <a:r>
              <a:rPr lang="bg-BG" altLang="en-US" smtClean="0"/>
              <a:t>Third level</a:t>
            </a:r>
          </a:p>
          <a:p>
            <a:pPr lvl="3"/>
            <a:r>
              <a:rPr lang="bg-BG" altLang="en-US" smtClean="0"/>
              <a:t>Fourth level</a:t>
            </a:r>
          </a:p>
          <a:p>
            <a:pPr lvl="4"/>
            <a:r>
              <a:rPr lang="bg-BG" altLang="en-US" smtClean="0"/>
              <a:t>Fifth level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cs typeface="+mn-cs"/>
              </a:defRPr>
            </a:lvl1pPr>
          </a:lstStyle>
          <a:p>
            <a:pPr eaLnBrk="1" hangingPunct="1"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  <a:cs typeface="+mn-cs"/>
              </a:defRPr>
            </a:lvl1pPr>
          </a:lstStyle>
          <a:p>
            <a:pPr eaLnBrk="1" hangingPunct="1">
              <a:defRPr/>
            </a:pPr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  <a:cs typeface="+mn-cs"/>
              </a:defRPr>
            </a:lvl1pPr>
          </a:lstStyle>
          <a:p>
            <a:pPr eaLnBrk="1" hangingPunct="1">
              <a:defRPr/>
            </a:pPr>
            <a:fld id="{D541AE66-8E7C-4948-B670-EDD1F3917188}" type="slidenum">
              <a:rPr lang="bg-BG" altLang="en-US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bg-BG" altLang="en-US">
              <a:solidFill>
                <a:srgbClr val="000000"/>
              </a:solidFill>
            </a:endParaRPr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latin typeface="Garamond" pitchFamily="18" charset="0"/>
              <a:cs typeface="Arial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latin typeface="Garamond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64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2E6A0DB-4261-4103-A1B7-7AD3DD9A9B40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5553AA-2749-460A-A02B-61510D5014B5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4598E-5519-408E-A235-5EDF6006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26382DDC-9797-4A14-BCA9-59F97F0ECF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19200" y="838200"/>
            <a:ext cx="7467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text styles</a:t>
            </a:r>
          </a:p>
          <a:p>
            <a:pPr lvl="1"/>
            <a:r>
              <a:rPr lang="en-US" altLang="bg-BG"/>
              <a:t>Second level</a:t>
            </a:r>
          </a:p>
          <a:p>
            <a:pPr lvl="2"/>
            <a:r>
              <a:rPr lang="en-US" altLang="bg-BG"/>
              <a:t>Third level</a:t>
            </a:r>
          </a:p>
          <a:p>
            <a:pPr lvl="3"/>
            <a:r>
              <a:rPr lang="en-US" altLang="bg-BG"/>
              <a:t>Fourth level</a:t>
            </a:r>
          </a:p>
          <a:p>
            <a:pPr lvl="4"/>
            <a:r>
              <a:rPr lang="en-US" altLang="bg-BG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C51-C767-47A4-9945-0106BD7F7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F818A-7CCD-4400-A9E4-88A05997C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C64B7"/>
                </a:solidFill>
              </a:defRPr>
            </a:lvl1pPr>
          </a:lstStyle>
          <a:p>
            <a:pPr>
              <a:defRPr/>
            </a:pPr>
            <a:fld id="{898CC442-498C-42FE-B39B-CD1E3A96F106}" type="slidenum">
              <a:rPr lang="bg-BG" altLang="bg-BG">
                <a:cs typeface="Arial" charset="0"/>
              </a:rPr>
              <a:pPr>
                <a:defRPr/>
              </a:pPr>
              <a:t>‹#›</a:t>
            </a:fld>
            <a:endParaRPr lang="bg-BG" altLang="bg-BG">
              <a:cs typeface="Arial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D270847-BC3A-42F0-BE91-B7789715B1C7}"/>
              </a:ext>
            </a:extLst>
          </p:cNvPr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2F24D-591C-4E63-B32D-DB37D36F5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198563" y="4821238"/>
            <a:ext cx="26257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6D630D9B-462E-4501-AB04-5159419ECFCA}" type="datetimeFigureOut">
              <a:rPr lang="bg-BG">
                <a:cs typeface="Arial" charset="0"/>
              </a:rPr>
              <a:pPr>
                <a:defRPr/>
              </a:pPr>
              <a:t>16.3.2026 г.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50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˃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+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2E6A0DB-4261-4103-A1B7-7AD3DD9A9B40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5553AA-2749-460A-A02B-61510D5014B5}"/>
              </a:ext>
            </a:extLst>
          </p:cNvPr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84598E-5519-408E-A235-5EDF6006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1033" name="Text Placeholder 2">
            <a:extLst>
              <a:ext uri="{FF2B5EF4-FFF2-40B4-BE49-F238E27FC236}">
                <a16:creationId xmlns:a16="http://schemas.microsoft.com/office/drawing/2014/main" id="{26382DDC-9797-4A14-BCA9-59F97F0ECF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19200" y="838200"/>
            <a:ext cx="7467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/>
              <a:t>Click to edit Master text styles</a:t>
            </a:r>
          </a:p>
          <a:p>
            <a:pPr lvl="1"/>
            <a:r>
              <a:rPr lang="en-US" altLang="bg-BG"/>
              <a:t>Second level</a:t>
            </a:r>
          </a:p>
          <a:p>
            <a:pPr lvl="2"/>
            <a:r>
              <a:rPr lang="en-US" altLang="bg-BG"/>
              <a:t>Third level</a:t>
            </a:r>
          </a:p>
          <a:p>
            <a:pPr lvl="3"/>
            <a:r>
              <a:rPr lang="en-US" altLang="bg-BG"/>
              <a:t>Fourth level</a:t>
            </a:r>
          </a:p>
          <a:p>
            <a:pPr lvl="4"/>
            <a:r>
              <a:rPr lang="en-US" altLang="bg-BG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CC51-C767-47A4-9945-0106BD7F7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bg-BG">
              <a:solidFill>
                <a:prstClr val="black">
                  <a:lumMod val="60000"/>
                  <a:lumOff val="40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F818A-7CCD-4400-A9E4-88A05997C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C64B7"/>
                </a:solidFill>
              </a:defRPr>
            </a:lvl1pPr>
          </a:lstStyle>
          <a:p>
            <a:pPr>
              <a:defRPr/>
            </a:pPr>
            <a:fld id="{898CC442-498C-42FE-B39B-CD1E3A96F106}" type="slidenum">
              <a:rPr lang="bg-BG" altLang="bg-BG">
                <a:cs typeface="Arial" charset="0"/>
              </a:rPr>
              <a:pPr>
                <a:defRPr/>
              </a:pPr>
              <a:t>‹#›</a:t>
            </a:fld>
            <a:endParaRPr lang="bg-BG" altLang="bg-BG">
              <a:cs typeface="Arial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2D270847-BC3A-42F0-BE91-B7789715B1C7}"/>
              </a:ext>
            </a:extLst>
          </p:cNvPr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2F24D-591C-4E63-B32D-DB37D36F54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198563" y="4821238"/>
            <a:ext cx="26257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6D630D9B-462E-4501-AB04-5159419ECFCA}" type="datetimeFigureOut">
              <a:rPr lang="bg-BG">
                <a:cs typeface="Arial" charset="0"/>
              </a:rPr>
              <a:pPr>
                <a:defRPr/>
              </a:pPr>
              <a:t>16.3.2026 г.</a:t>
            </a:fld>
            <a:endParaRPr lang="bg-BG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07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72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˃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+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INT19_EU%20Min%20Quality%20Standards_ST11985.EN15.pd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EMCDDA_Manual_BG_final_A2.pdf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Spisak_Programi_prevencia-07.2025.pdf" TargetMode="External"/><Relationship Id="rId2" Type="http://schemas.openxmlformats.org/officeDocument/2006/relationships/hyperlink" Target="Naredba_6-2014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da.europa.eu/best-practice/european-prevention-curriculum-eupc_e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DE5D1606-75D9-48B6-B75A-9ABF08394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42" y="3140968"/>
            <a:ext cx="5832648" cy="108012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bg-BG" dirty="0"/>
              <a:t/>
            </a:r>
            <a:br>
              <a:rPr lang="en-US" altLang="bg-BG" dirty="0"/>
            </a:br>
            <a:r>
              <a:rPr lang="en-US" altLang="bg-BG" dirty="0"/>
              <a:t/>
            </a:r>
            <a:br>
              <a:rPr lang="en-US" altLang="bg-BG" dirty="0"/>
            </a:br>
            <a:r>
              <a:rPr lang="en-US" altLang="bg-BG" dirty="0"/>
              <a:t/>
            </a:r>
            <a:br>
              <a:rPr lang="en-US" altLang="bg-BG" dirty="0"/>
            </a:br>
            <a:r>
              <a:rPr lang="en-US" altLang="bg-BG" dirty="0"/>
              <a:t/>
            </a:r>
            <a:br>
              <a:rPr lang="en-US" altLang="bg-BG" dirty="0"/>
            </a:br>
            <a:r>
              <a:rPr lang="en-US" altLang="bg-BG" dirty="0"/>
              <a:t/>
            </a:r>
            <a:br>
              <a:rPr lang="en-US" altLang="bg-BG" dirty="0"/>
            </a:br>
            <a:r>
              <a:rPr lang="en-US" altLang="bg-BG" dirty="0"/>
              <a:t/>
            </a:r>
            <a:br>
              <a:rPr lang="en-US" altLang="bg-BG" dirty="0"/>
            </a:b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 подходи,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инструменти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експертна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подкрепа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областта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превенцията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употребата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altLang="bg-BG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психоактивни</a:t>
            </a:r>
            <a:r>
              <a:rPr lang="ru-RU" alt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вещества</a:t>
            </a:r>
            <a:endParaRPr lang="bg-BG" altLang="bg-BG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CF3BEA-7DAB-411B-B030-42B728BF24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16216" y="2636912"/>
            <a:ext cx="2627784" cy="39607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2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Екип на Дирекция „Психично здраве и превенция на зависимостите“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Валентина Маринова,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д-р Цвета Райчева, Александър Панайотов, </a:t>
            </a:r>
            <a:b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Росица </a:t>
            </a:r>
            <a: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Рачева</a:t>
            </a:r>
            <a:endParaRPr lang="en-GB" sz="200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Материали на </a:t>
            </a:r>
            <a:r>
              <a:rPr lang="en-GB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EUPC</a:t>
            </a:r>
            <a:endParaRPr lang="bg-BG" sz="20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1">
            <a:extLst>
              <a:ext uri="{FF2B5EF4-FFF2-40B4-BE49-F238E27FC236}">
                <a16:creationId xmlns:a16="http://schemas.microsoft.com/office/drawing/2014/main" id="{74099903-9EA5-4C22-B0F7-B4258BC59CC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188913"/>
            <a:ext cx="14668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529F751-B80C-4EB0-A203-6A45F8E7F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4697314"/>
            <a:ext cx="49685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rgbClr val="629DD1">
                    <a:lumMod val="20000"/>
                    <a:lumOff val="80000"/>
                  </a:srgbClr>
                </a:solidFill>
                <a:latin typeface="Calibri"/>
                <a:cs typeface="Arial" charset="0"/>
              </a:rPr>
              <a:t/>
            </a:r>
            <a:br>
              <a:rPr lang="bg-BG" sz="2400" b="1" dirty="0">
                <a:solidFill>
                  <a:srgbClr val="629DD1">
                    <a:lumMod val="20000"/>
                    <a:lumOff val="80000"/>
                  </a:srgbClr>
                </a:solidFill>
                <a:latin typeface="Calibri"/>
                <a:cs typeface="Arial" charset="0"/>
              </a:rPr>
            </a:br>
            <a:r>
              <a:rPr lang="bg-BG" sz="2400" b="1" dirty="0" smtClean="0">
                <a:solidFill>
                  <a:srgbClr val="629DD1">
                    <a:lumMod val="20000"/>
                    <a:lumOff val="80000"/>
                  </a:srgbClr>
                </a:solidFill>
                <a:latin typeface="Calibri"/>
                <a:cs typeface="Arial" charset="0"/>
              </a:rPr>
              <a:t>София, 13 март 2026 </a:t>
            </a:r>
            <a:r>
              <a:rPr lang="bg-BG" sz="2400" b="1" dirty="0">
                <a:solidFill>
                  <a:srgbClr val="629DD1">
                    <a:lumMod val="20000"/>
                    <a:lumOff val="80000"/>
                  </a:srgbClr>
                </a:solidFill>
                <a:latin typeface="Calibri"/>
                <a:cs typeface="Arial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7409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/>
              <a:t>Методическа и експертна подкрепа 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err="1">
                <a:latin typeface="Century Gothic" panose="020B0502020202020204" pitchFamily="34" charset="0"/>
              </a:rPr>
              <a:t>Методическата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експертна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подкрепа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програмите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по превенция в </a:t>
            </a:r>
            <a:r>
              <a:rPr lang="ru-RU" sz="1800" dirty="0" err="1">
                <a:latin typeface="Century Gothic" panose="020B0502020202020204" pitchFamily="34" charset="0"/>
              </a:rPr>
              <a:t>страната</a:t>
            </a:r>
            <a:r>
              <a:rPr lang="ru-RU" sz="1800" dirty="0">
                <a:latin typeface="Century Gothic" panose="020B0502020202020204" pitchFamily="34" charset="0"/>
              </a:rPr>
              <a:t> и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превантивно</a:t>
            </a:r>
            <a:r>
              <a:rPr lang="ru-RU" sz="1800" dirty="0" err="1">
                <a:latin typeface="Century Gothic" panose="020B0502020202020204" pitchFamily="34" charset="0"/>
              </a:rPr>
              <a:t>-</a:t>
            </a:r>
            <a:r>
              <a:rPr lang="ru-RU" sz="1800" dirty="0" err="1" smtClean="0">
                <a:latin typeface="Century Gothic" panose="020B0502020202020204" pitchFamily="34" charset="0"/>
              </a:rPr>
              <a:t>информационните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центрове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проблемите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наркоманиите</a:t>
            </a:r>
            <a:r>
              <a:rPr lang="ru-RU" sz="1800" dirty="0">
                <a:latin typeface="Century Gothic" panose="020B0502020202020204" pitchFamily="34" charset="0"/>
              </a:rPr>
              <a:t> се </a:t>
            </a:r>
            <a:r>
              <a:rPr lang="ru-RU" sz="1800" dirty="0" err="1">
                <a:latin typeface="Century Gothic" panose="020B0502020202020204" pitchFamily="34" charset="0"/>
              </a:rPr>
              <a:t>осъществява</a:t>
            </a:r>
            <a:r>
              <a:rPr lang="ru-RU" sz="1800" dirty="0">
                <a:latin typeface="Century Gothic" panose="020B0502020202020204" pitchFamily="34" charset="0"/>
              </a:rPr>
              <a:t> от </a:t>
            </a:r>
            <a:r>
              <a:rPr lang="ru-RU" sz="1800" dirty="0" err="1">
                <a:latin typeface="Century Gothic" panose="020B0502020202020204" pitchFamily="34" charset="0"/>
              </a:rPr>
              <a:t>експертите</a:t>
            </a:r>
            <a:r>
              <a:rPr lang="ru-RU" sz="1800" dirty="0">
                <a:latin typeface="Century Gothic" panose="020B0502020202020204" pitchFamily="34" charset="0"/>
              </a:rPr>
              <a:t> в отдел „Зависимости“ към Дирекция „Психично здраве и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зависимостите</a:t>
            </a:r>
            <a:r>
              <a:rPr lang="ru-RU" sz="1800" dirty="0">
                <a:latin typeface="Century Gothic" panose="020B0502020202020204" pitchFamily="34" charset="0"/>
              </a:rPr>
              <a:t>“. 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В </a:t>
            </a:r>
            <a:r>
              <a:rPr lang="ru-RU" sz="1800" b="1" dirty="0" err="1">
                <a:solidFill>
                  <a:schemeClr val="accent1"/>
                </a:solidFill>
                <a:latin typeface="Century Gothic" panose="020B0502020202020204" pitchFamily="34" charset="0"/>
              </a:rPr>
              <a:t>какво</a:t>
            </a:r>
            <a:r>
              <a:rPr lang="ru-RU" sz="1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се </a:t>
            </a:r>
            <a:r>
              <a:rPr lang="ru-RU" sz="1800" b="1" dirty="0" err="1">
                <a:solidFill>
                  <a:schemeClr val="accent1"/>
                </a:solidFill>
                <a:latin typeface="Century Gothic" panose="020B0502020202020204" pitchFamily="34" charset="0"/>
              </a:rPr>
              <a:t>състои</a:t>
            </a:r>
            <a:r>
              <a:rPr lang="ru-RU" sz="1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  <a:r>
              <a:rPr lang="ru-RU" sz="1800" b="1" dirty="0" err="1">
                <a:solidFill>
                  <a:schemeClr val="accent1"/>
                </a:solidFill>
                <a:latin typeface="Century Gothic" panose="020B0502020202020204" pitchFamily="34" charset="0"/>
              </a:rPr>
              <a:t>методическата</a:t>
            </a:r>
            <a:r>
              <a:rPr lang="ru-RU" sz="1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и </a:t>
            </a:r>
            <a:r>
              <a:rPr lang="ru-RU" sz="1800" b="1" dirty="0" err="1">
                <a:solidFill>
                  <a:schemeClr val="accent1"/>
                </a:solidFill>
                <a:latin typeface="Century Gothic" panose="020B0502020202020204" pitchFamily="34" charset="0"/>
              </a:rPr>
              <a:t>експертна</a:t>
            </a:r>
            <a:r>
              <a:rPr lang="ru-RU" sz="1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работа? </a:t>
            </a:r>
          </a:p>
          <a:p>
            <a:pPr marL="0" indent="0">
              <a:buNone/>
            </a:pPr>
            <a:endParaRPr lang="bg-BG" sz="1800" dirty="0" smtClean="0"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dirty="0" err="1">
                <a:latin typeface="Century Gothic" panose="020B0502020202020204" pitchFamily="34" charset="0"/>
              </a:rPr>
              <a:t>Организиране</a:t>
            </a:r>
            <a:r>
              <a:rPr lang="ru-RU" sz="1800" dirty="0">
                <a:latin typeface="Century Gothic" panose="020B0502020202020204" pitchFamily="34" charset="0"/>
              </a:rPr>
              <a:t> на обучения на </a:t>
            </a:r>
            <a:r>
              <a:rPr lang="ru-RU" sz="1800" dirty="0" err="1">
                <a:latin typeface="Century Gothic" panose="020B0502020202020204" pitchFamily="34" charset="0"/>
              </a:rPr>
              <a:t>специфични</a:t>
            </a:r>
            <a:r>
              <a:rPr lang="ru-RU" sz="1800" dirty="0">
                <a:latin typeface="Century Gothic" panose="020B0502020202020204" pitchFamily="34" charset="0"/>
              </a:rPr>
              <a:t> теми в </a:t>
            </a:r>
            <a:r>
              <a:rPr lang="ru-RU" sz="1800" dirty="0" err="1">
                <a:latin typeface="Century Gothic" panose="020B0502020202020204" pitchFamily="34" charset="0"/>
              </a:rPr>
              <a:t>сферата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психичното</a:t>
            </a:r>
            <a:r>
              <a:rPr lang="ru-RU" sz="1800" dirty="0">
                <a:latin typeface="Century Gothic" panose="020B0502020202020204" pitchFamily="34" charset="0"/>
              </a:rPr>
              <a:t> здраве и </a:t>
            </a:r>
            <a:r>
              <a:rPr lang="ru-RU" sz="1800" dirty="0" err="1">
                <a:latin typeface="Century Gothic" panose="020B0502020202020204" pitchFamily="34" charset="0"/>
              </a:rPr>
              <a:t>зависимостите</a:t>
            </a:r>
            <a:r>
              <a:rPr lang="ru-RU" sz="1800" dirty="0">
                <a:latin typeface="Century Gothic" panose="020B0502020202020204" pitchFamily="34" charset="0"/>
              </a:rPr>
              <a:t> с цел </a:t>
            </a:r>
            <a:r>
              <a:rPr lang="ru-RU" sz="1800" dirty="0" err="1">
                <a:latin typeface="Century Gothic" panose="020B0502020202020204" pitchFamily="34" charset="0"/>
              </a:rPr>
              <a:t>повишаване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капацитета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експертите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>
                <a:latin typeface="Century Gothic" panose="020B0502020202020204" pitchFamily="34" charset="0"/>
              </a:rPr>
              <a:t>областта</a:t>
            </a:r>
            <a:r>
              <a:rPr lang="ru-RU" sz="1800" dirty="0">
                <a:latin typeface="Century Gothic" panose="020B0502020202020204" pitchFamily="34" charset="0"/>
              </a:rPr>
              <a:t>; обучения за </a:t>
            </a:r>
            <a:r>
              <a:rPr lang="ru-RU" sz="1800" dirty="0" err="1">
                <a:latin typeface="Century Gothic" panose="020B0502020202020204" pitchFamily="34" charset="0"/>
              </a:rPr>
              <a:t>използване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инструменти</a:t>
            </a:r>
            <a:r>
              <a:rPr lang="ru-RU" sz="1800" dirty="0">
                <a:latin typeface="Century Gothic" panose="020B0502020202020204" pitchFamily="34" charset="0"/>
              </a:rPr>
              <a:t> за скрининг и оценка на </a:t>
            </a:r>
            <a:r>
              <a:rPr lang="ru-RU" sz="1800" dirty="0" err="1">
                <a:latin typeface="Century Gothic" panose="020B0502020202020204" pitchFamily="34" charset="0"/>
              </a:rPr>
              <a:t>тежестта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зависимост</a:t>
            </a:r>
            <a:r>
              <a:rPr lang="ru-RU" sz="1800" dirty="0">
                <a:latin typeface="Century Gothic" panose="020B0502020202020204" pitchFamily="34" charset="0"/>
              </a:rPr>
              <a:t>; обучения за </a:t>
            </a:r>
            <a:r>
              <a:rPr lang="ru-RU" sz="1800" dirty="0" err="1">
                <a:latin typeface="Century Gothic" panose="020B0502020202020204" pitchFamily="34" charset="0"/>
              </a:rPr>
              <a:t>разработване</a:t>
            </a:r>
            <a:r>
              <a:rPr lang="ru-RU" sz="1800" dirty="0">
                <a:latin typeface="Century Gothic" panose="020B0502020202020204" pitchFamily="34" charset="0"/>
              </a:rPr>
              <a:t> на проект за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и др. 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07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/>
              <a:t>Методическа и експертна подкрепа 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30725"/>
          </a:xfrm>
        </p:spPr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Подпомагане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консултиране</a:t>
            </a:r>
            <a:r>
              <a:rPr lang="ru-RU" sz="1800" dirty="0">
                <a:latin typeface="Century Gothic" panose="020B0502020202020204" pitchFamily="34" charset="0"/>
              </a:rPr>
              <a:t> на организации,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изготвят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проекти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Наредба</a:t>
            </a:r>
            <a:r>
              <a:rPr lang="ru-RU" sz="1800" dirty="0">
                <a:latin typeface="Century Gothic" panose="020B0502020202020204" pitchFamily="34" charset="0"/>
              </a:rPr>
              <a:t> 6 от </a:t>
            </a:r>
            <a:r>
              <a:rPr lang="ru-RU" sz="1800" dirty="0" smtClean="0">
                <a:latin typeface="Century Gothic" panose="020B0502020202020204" pitchFamily="34" charset="0"/>
              </a:rPr>
              <a:t>2014 г. </a:t>
            </a:r>
            <a:r>
              <a:rPr lang="ru-RU" sz="1800" dirty="0">
                <a:latin typeface="Century Gothic" panose="020B0502020202020204" pitchFamily="34" charset="0"/>
              </a:rPr>
              <a:t>на Министерство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здравеопазването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Издаване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Съгласие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одобрените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проекти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съгласно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стандартите</a:t>
            </a:r>
            <a:r>
              <a:rPr lang="ru-RU" sz="1800" dirty="0">
                <a:latin typeface="Century Gothic" panose="020B0502020202020204" pitchFamily="34" charset="0"/>
              </a:rPr>
              <a:t> за добра практика в </a:t>
            </a:r>
            <a:r>
              <a:rPr lang="ru-RU" sz="1800" dirty="0" err="1">
                <a:latin typeface="Century Gothic" panose="020B0502020202020204" pitchFamily="34" charset="0"/>
              </a:rPr>
              <a:t>областта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превенцията</a:t>
            </a:r>
            <a:r>
              <a:rPr lang="ru-RU" sz="1800" dirty="0" smtClean="0">
                <a:latin typeface="Century Gothic" panose="020B0502020202020204" pitchFamily="34" charset="0"/>
              </a:rPr>
              <a:t>. </a:t>
            </a: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Мониторинг на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Превантивно-информационните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центрове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проблемите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наркоманиите</a:t>
            </a:r>
            <a:r>
              <a:rPr lang="ru-RU" sz="1800" dirty="0">
                <a:latin typeface="Century Gothic" panose="020B0502020202020204" pitchFamily="34" charset="0"/>
              </a:rPr>
              <a:t> (ПИЦ по ПН), </a:t>
            </a:r>
            <a:r>
              <a:rPr lang="ru-RU" sz="1800" dirty="0" err="1">
                <a:latin typeface="Century Gothic" panose="020B0502020202020204" pitchFamily="34" charset="0"/>
              </a:rPr>
              <a:t>съгласно</a:t>
            </a:r>
            <a:r>
              <a:rPr lang="ru-RU" sz="1800" dirty="0">
                <a:latin typeface="Century Gothic" panose="020B0502020202020204" pitchFamily="34" charset="0"/>
              </a:rPr>
              <a:t> чл. 16а, ал. 3 от </a:t>
            </a:r>
            <a:r>
              <a:rPr lang="ru-RU" sz="1800" dirty="0" smtClean="0">
                <a:latin typeface="Century Gothic" panose="020B0502020202020204" pitchFamily="34" charset="0"/>
              </a:rPr>
              <a:t>ЗКНВП.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Методическа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подкрепа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екипите</a:t>
            </a:r>
            <a:r>
              <a:rPr lang="ru-RU" sz="1800" dirty="0">
                <a:latin typeface="Century Gothic" panose="020B0502020202020204" pitchFamily="34" charset="0"/>
              </a:rPr>
              <a:t> на ПИЦ по ПН за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реализирането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двете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по превенция 5-7 </a:t>
            </a:r>
            <a:r>
              <a:rPr lang="ru-RU" sz="1800" dirty="0" err="1">
                <a:latin typeface="Century Gothic" panose="020B0502020202020204" pitchFamily="34" charset="0"/>
              </a:rPr>
              <a:t>клас</a:t>
            </a:r>
            <a:r>
              <a:rPr lang="ru-RU" sz="1800" dirty="0">
                <a:latin typeface="Century Gothic" panose="020B0502020202020204" pitchFamily="34" charset="0"/>
              </a:rPr>
              <a:t> и 8-11 </a:t>
            </a:r>
            <a:r>
              <a:rPr lang="ru-RU" sz="1800" dirty="0" err="1">
                <a:latin typeface="Century Gothic" panose="020B0502020202020204" pitchFamily="34" charset="0"/>
              </a:rPr>
              <a:t>клас</a:t>
            </a:r>
            <a:r>
              <a:rPr lang="ru-RU" sz="1800" dirty="0">
                <a:latin typeface="Century Gothic" panose="020B0502020202020204" pitchFamily="34" charset="0"/>
              </a:rPr>
              <a:t>. </a:t>
            </a:r>
          </a:p>
          <a:p>
            <a:pPr marL="0" indent="0">
              <a:buNone/>
            </a:pP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endParaRPr lang="ru-RU" sz="1800" dirty="0">
              <a:latin typeface="Century Gothic" panose="020B0502020202020204" pitchFamily="34" charset="0"/>
            </a:endParaRP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Цели и философия на </a:t>
            </a:r>
            <a:r>
              <a:rPr lang="ru-RU" sz="2800" b="1" dirty="0" err="1"/>
              <a:t>превенцията</a:t>
            </a:r>
            <a:r>
              <a:rPr lang="ru-RU" sz="2800" b="1" dirty="0"/>
              <a:t>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530725"/>
          </a:xfrm>
        </p:spPr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Намаляване</a:t>
            </a:r>
            <a:r>
              <a:rPr lang="ru-RU" sz="1800" dirty="0">
                <a:latin typeface="Century Gothic" panose="020B0502020202020204" pitchFamily="34" charset="0"/>
              </a:rPr>
              <a:t> на риска от вредна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</a:t>
            </a:r>
            <a:r>
              <a:rPr lang="ru-RU" sz="1800" dirty="0">
                <a:latin typeface="Century Gothic" panose="020B0502020202020204" pitchFamily="34" charset="0"/>
              </a:rPr>
              <a:t> и развитие на синдром на </a:t>
            </a:r>
            <a:r>
              <a:rPr lang="ru-RU" sz="1800" dirty="0" err="1">
                <a:latin typeface="Century Gothic" panose="020B0502020202020204" pitchFamily="34" charset="0"/>
              </a:rPr>
              <a:t>зависимост</a:t>
            </a:r>
            <a:r>
              <a:rPr lang="ru-RU" sz="1800" dirty="0">
                <a:latin typeface="Century Gothic" panose="020B0502020202020204" pitchFamily="34" charset="0"/>
              </a:rPr>
              <a:t> – работа  с </a:t>
            </a:r>
            <a:r>
              <a:rPr lang="ru-RU" sz="1800" dirty="0" err="1">
                <a:latin typeface="Century Gothic" panose="020B0502020202020204" pitchFamily="34" charset="0"/>
              </a:rPr>
              <a:t>индивиди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, общности и </a:t>
            </a:r>
            <a:r>
              <a:rPr lang="ru-RU" sz="1800" dirty="0" smtClean="0">
                <a:latin typeface="Century Gothic" panose="020B0502020202020204" pitchFamily="34" charset="0"/>
              </a:rPr>
              <a:t>с </a:t>
            </a:r>
            <a:r>
              <a:rPr lang="ru-RU" sz="1800" dirty="0" err="1">
                <a:latin typeface="Century Gothic" panose="020B0502020202020204" pitchFamily="34" charset="0"/>
              </a:rPr>
              <a:t>факторите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средата</a:t>
            </a:r>
            <a:r>
              <a:rPr lang="bg-BG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Повишаване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информираността</a:t>
            </a:r>
            <a:r>
              <a:rPr lang="ru-RU" sz="1800" dirty="0">
                <a:latin typeface="Century Gothic" panose="020B0502020202020204" pitchFamily="34" charset="0"/>
              </a:rPr>
              <a:t> за вредите от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вещества – </a:t>
            </a:r>
            <a:r>
              <a:rPr lang="ru-RU" sz="1800" dirty="0" err="1">
                <a:latin typeface="Century Gothic" panose="020B0502020202020204" pitchFamily="34" charset="0"/>
              </a:rPr>
              <a:t>информиран</a:t>
            </a:r>
            <a:r>
              <a:rPr lang="ru-RU" sz="1800" dirty="0">
                <a:latin typeface="Century Gothic" panose="020B0502020202020204" pitchFamily="34" charset="0"/>
              </a:rPr>
              <a:t> и свободен </a:t>
            </a:r>
            <a:r>
              <a:rPr lang="ru-RU" sz="1800" dirty="0" err="1" smtClean="0">
                <a:latin typeface="Century Gothic" panose="020B0502020202020204" pitchFamily="34" charset="0"/>
              </a:rPr>
              <a:t>избор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Изграждане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на умения за </a:t>
            </a:r>
            <a:r>
              <a:rPr lang="ru-RU" sz="1800" dirty="0" err="1">
                <a:latin typeface="Century Gothic" panose="020B0502020202020204" pitchFamily="34" charset="0"/>
              </a:rPr>
              <a:t>водене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здравословен</a:t>
            </a:r>
            <a:r>
              <a:rPr lang="ru-RU" sz="1800" dirty="0">
                <a:latin typeface="Century Gothic" panose="020B0502020202020204" pitchFamily="34" charset="0"/>
              </a:rPr>
              <a:t> начин на </a:t>
            </a:r>
            <a:r>
              <a:rPr lang="ru-RU" sz="1800" dirty="0" smtClean="0">
                <a:latin typeface="Century Gothic" panose="020B0502020202020204" pitchFamily="34" charset="0"/>
              </a:rPr>
              <a:t>живот.</a:t>
            </a:r>
          </a:p>
          <a:p>
            <a:r>
              <a:rPr lang="ru-RU" sz="1800" dirty="0" smtClean="0">
                <a:latin typeface="Century Gothic" panose="020B0502020202020204" pitchFamily="34" charset="0"/>
              </a:rPr>
              <a:t>Развитие </a:t>
            </a:r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алтернативи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поведението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алтернативи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прекарване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свободното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време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Развитие на </a:t>
            </a:r>
            <a:r>
              <a:rPr lang="ru-RU" sz="1800" dirty="0" err="1">
                <a:latin typeface="Century Gothic" panose="020B0502020202020204" pitchFamily="34" charset="0"/>
              </a:rPr>
              <a:t>социални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комуникационни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компетентности.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Подобряване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социалния</a:t>
            </a:r>
            <a:r>
              <a:rPr lang="ru-RU" sz="1800" dirty="0">
                <a:latin typeface="Century Gothic" panose="020B0502020202020204" pitchFamily="34" charset="0"/>
              </a:rPr>
              <a:t> климат и </a:t>
            </a:r>
            <a:r>
              <a:rPr lang="ru-RU" sz="1800" dirty="0" err="1">
                <a:latin typeface="Century Gothic" panose="020B0502020202020204" pitchFamily="34" charset="0"/>
              </a:rPr>
              <a:t>комуникация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 smtClean="0">
                <a:latin typeface="Century Gothic" panose="020B0502020202020204" pitchFamily="34" charset="0"/>
              </a:rPr>
              <a:t>групата</a:t>
            </a:r>
            <a:r>
              <a:rPr lang="ru-RU" sz="1800" dirty="0" smtClean="0">
                <a:latin typeface="Century Gothic" panose="020B0502020202020204" pitchFamily="34" charset="0"/>
              </a:rPr>
              <a:t>/</a:t>
            </a:r>
            <a:r>
              <a:rPr lang="ru-RU" sz="1800" dirty="0" err="1" smtClean="0">
                <a:latin typeface="Century Gothic" panose="020B0502020202020204" pitchFamily="34" charset="0"/>
              </a:rPr>
              <a:t>общността</a:t>
            </a:r>
            <a:r>
              <a:rPr lang="ru-RU" sz="1800" dirty="0" smtClean="0">
                <a:latin typeface="Century Gothic" panose="020B0502020202020204" pitchFamily="34" charset="0"/>
              </a:rPr>
              <a:t>. </a:t>
            </a: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Намаляване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конфликтите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 smtClean="0">
                <a:latin typeface="Century Gothic" panose="020B0502020202020204" pitchFamily="34" charset="0"/>
              </a:rPr>
              <a:t>групата</a:t>
            </a:r>
            <a:r>
              <a:rPr lang="ru-RU" sz="1800" dirty="0" smtClean="0">
                <a:latin typeface="Century Gothic" panose="020B0502020202020204" pitchFamily="34" charset="0"/>
              </a:rPr>
              <a:t>/</a:t>
            </a:r>
            <a:r>
              <a:rPr lang="ru-RU" sz="1800" dirty="0" err="1" smtClean="0">
                <a:latin typeface="Century Gothic" panose="020B0502020202020204" pitchFamily="34" charset="0"/>
              </a:rPr>
              <a:t>общността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Изграждане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здравословна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социална</a:t>
            </a:r>
            <a:r>
              <a:rPr lang="ru-RU" sz="1800" dirty="0">
                <a:latin typeface="Century Gothic" panose="020B0502020202020204" pitchFamily="34" charset="0"/>
              </a:rPr>
              <a:t> среда.</a:t>
            </a: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  <a:p>
            <a:endParaRPr lang="ru-RU" sz="18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4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/>
              <a:t>Какво</a:t>
            </a:r>
            <a:r>
              <a:rPr lang="ru-RU" sz="2800" b="1" dirty="0"/>
              <a:t> не </a:t>
            </a:r>
            <a:r>
              <a:rPr lang="ru-RU" sz="2800" b="1" dirty="0" err="1"/>
              <a:t>работи</a:t>
            </a:r>
            <a:r>
              <a:rPr lang="ru-RU" sz="2800" b="1" dirty="0"/>
              <a:t> в </a:t>
            </a:r>
            <a:r>
              <a:rPr lang="ru-RU" sz="2800" b="1" dirty="0" err="1"/>
              <a:t>превантивните</a:t>
            </a:r>
            <a:r>
              <a:rPr lang="ru-RU" sz="2800" b="1" dirty="0"/>
              <a:t> политики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Информационни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материали</a:t>
            </a:r>
            <a:r>
              <a:rPr lang="ru-RU" sz="1800" dirty="0">
                <a:latin typeface="Century Gothic" panose="020B0502020202020204" pitchFamily="34" charset="0"/>
              </a:rPr>
              <a:t> – </a:t>
            </a:r>
            <a:r>
              <a:rPr lang="ru-RU" sz="1800" dirty="0" err="1">
                <a:latin typeface="Century Gothic" panose="020B0502020202020204" pitchFamily="34" charset="0"/>
              </a:rPr>
              <a:t>брошури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флаери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 smtClean="0">
                <a:latin typeface="Century Gothic" panose="020B0502020202020204" pitchFamily="34" charset="0"/>
              </a:rPr>
              <a:t>плакати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pPr marL="0" indent="0">
              <a:buNone/>
            </a:pP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bg-BG" sz="1800" dirty="0">
                <a:latin typeface="Century Gothic" panose="020B0502020202020204" pitchFamily="34" charset="0"/>
              </a:rPr>
              <a:t>Заплахи и </a:t>
            </a:r>
            <a:r>
              <a:rPr lang="bg-BG" sz="1800" dirty="0" smtClean="0">
                <a:latin typeface="Century Gothic" panose="020B0502020202020204" pitchFamily="34" charset="0"/>
              </a:rPr>
              <a:t>преувеличения.</a:t>
            </a:r>
          </a:p>
          <a:p>
            <a:pPr marL="0" indent="0">
              <a:buNone/>
            </a:pPr>
            <a:endParaRPr lang="bg-BG" sz="1800" dirty="0">
              <a:latin typeface="Century Gothic" panose="020B0502020202020204" pitchFamily="34" charset="0"/>
            </a:endParaRPr>
          </a:p>
          <a:p>
            <a:r>
              <a:rPr lang="bg-BG" sz="1800" dirty="0">
                <a:latin typeface="Century Gothic" panose="020B0502020202020204" pitchFamily="34" charset="0"/>
              </a:rPr>
              <a:t>Генерализирани </a:t>
            </a:r>
            <a:r>
              <a:rPr lang="bg-BG" sz="1800" dirty="0" smtClean="0">
                <a:latin typeface="Century Gothic" panose="020B0502020202020204" pitchFamily="34" charset="0"/>
              </a:rPr>
              <a:t>изводи.</a:t>
            </a:r>
          </a:p>
          <a:p>
            <a:pPr marL="0" indent="0">
              <a:buNone/>
            </a:pPr>
            <a:endParaRPr lang="bg-BG" sz="1800" dirty="0" smtClean="0">
              <a:latin typeface="Century Gothic" panose="020B0502020202020204" pitchFamily="34" charset="0"/>
            </a:endParaRPr>
          </a:p>
          <a:p>
            <a:r>
              <a:rPr lang="bg-BG" sz="1800" dirty="0">
                <a:latin typeface="Century Gothic" panose="020B0502020202020204" pitchFamily="34" charset="0"/>
              </a:rPr>
              <a:t>Стряскащи </a:t>
            </a:r>
            <a:r>
              <a:rPr lang="bg-BG" sz="1800" dirty="0" smtClean="0">
                <a:latin typeface="Century Gothic" panose="020B0502020202020204" pitchFamily="34" charset="0"/>
              </a:rPr>
              <a:t>изображения.</a:t>
            </a:r>
          </a:p>
          <a:p>
            <a:pPr marL="0" indent="0">
              <a:buNone/>
            </a:pPr>
            <a:endParaRPr lang="bg-BG" sz="1800" dirty="0" smtClean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Широка </a:t>
            </a:r>
            <a:r>
              <a:rPr lang="ru-RU" sz="1800" dirty="0" err="1">
                <a:latin typeface="Century Gothic" panose="020B0502020202020204" pitchFamily="34" charset="0"/>
              </a:rPr>
              <a:t>целева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група</a:t>
            </a:r>
            <a:r>
              <a:rPr lang="ru-RU" sz="1800" dirty="0">
                <a:latin typeface="Century Gothic" panose="020B0502020202020204" pitchFamily="34" charset="0"/>
              </a:rPr>
              <a:t> – </a:t>
            </a:r>
            <a:r>
              <a:rPr lang="ru-RU" sz="1800" dirty="0" err="1">
                <a:latin typeface="Century Gothic" panose="020B0502020202020204" pitchFamily="34" charset="0"/>
              </a:rPr>
              <a:t>общо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население.</a:t>
            </a:r>
            <a:endParaRPr lang="bg-BG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9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/>
              <a:t>Какво работи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Интерактивно </a:t>
            </a:r>
            <a:r>
              <a:rPr lang="ru-RU" sz="1800" dirty="0" err="1">
                <a:latin typeface="Century Gothic" panose="020B0502020202020204" pitchFamily="34" charset="0"/>
              </a:rPr>
              <a:t>провеждане</a:t>
            </a:r>
            <a:r>
              <a:rPr lang="ru-RU" sz="1800" dirty="0">
                <a:latin typeface="Century Gothic" panose="020B0502020202020204" pitchFamily="34" charset="0"/>
              </a:rPr>
              <a:t> на обучения, тренинги за личностно развитие и др. с акцент </a:t>
            </a:r>
            <a:r>
              <a:rPr lang="ru-RU" sz="1800" dirty="0" err="1">
                <a:latin typeface="Century Gothic" panose="020B0502020202020204" pitchFamily="34" charset="0"/>
              </a:rPr>
              <a:t>върху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социалните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умения.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Работа в малки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 – </a:t>
            </a:r>
            <a:r>
              <a:rPr lang="ru-RU" sz="1800" dirty="0" err="1">
                <a:latin typeface="Century Gothic" panose="020B0502020202020204" pitchFamily="34" charset="0"/>
              </a:rPr>
              <a:t>училищни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класове</a:t>
            </a:r>
            <a:r>
              <a:rPr lang="ru-RU" sz="1800" dirty="0" smtClean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извънкласни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занимания, </a:t>
            </a:r>
            <a:r>
              <a:rPr lang="ru-RU" sz="1800" dirty="0" err="1">
                <a:latin typeface="Century Gothic" panose="020B0502020202020204" pitchFamily="34" charset="0"/>
              </a:rPr>
              <a:t>спортни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клубове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 smtClean="0">
                <a:latin typeface="Century Gothic" panose="020B0502020202020204" pitchFamily="34" charset="0"/>
              </a:rPr>
              <a:t>други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Превантивната</a:t>
            </a:r>
            <a:r>
              <a:rPr lang="ru-RU" sz="1800" dirty="0" smtClean="0">
                <a:latin typeface="Century Gothic" panose="020B0502020202020204" pitchFamily="34" charset="0"/>
              </a:rPr>
              <a:t> работа се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провежда</a:t>
            </a:r>
            <a:r>
              <a:rPr lang="ru-RU" sz="1800" dirty="0" smtClean="0">
                <a:latin typeface="Century Gothic" panose="020B0502020202020204" pitchFamily="34" charset="0"/>
              </a:rPr>
              <a:t> от </a:t>
            </a:r>
            <a:r>
              <a:rPr lang="ru-RU" sz="1800" dirty="0" err="1">
                <a:latin typeface="Century Gothic" panose="020B0502020202020204" pitchFamily="34" charset="0"/>
              </a:rPr>
              <a:t>обучени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мотивирани</a:t>
            </a:r>
            <a:r>
              <a:rPr lang="ru-RU" sz="1800" dirty="0">
                <a:latin typeface="Century Gothic" panose="020B0502020202020204" pitchFamily="34" charset="0"/>
              </a:rPr>
              <a:t> учители, </a:t>
            </a:r>
            <a:r>
              <a:rPr lang="ru-RU" sz="1800" dirty="0" err="1">
                <a:latin typeface="Century Gothic" panose="020B0502020202020204" pitchFamily="34" charset="0"/>
              </a:rPr>
              <a:t>психолози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възпитатели</a:t>
            </a:r>
            <a:r>
              <a:rPr lang="ru-RU" sz="1800" dirty="0">
                <a:latin typeface="Century Gothic" panose="020B0502020202020204" pitchFamily="34" charset="0"/>
              </a:rPr>
              <a:t> и др. </a:t>
            </a:r>
            <a:r>
              <a:rPr lang="ru-RU" sz="1800" dirty="0" err="1">
                <a:latin typeface="Century Gothic" panose="020B0502020202020204" pitchFamily="34" charset="0"/>
              </a:rPr>
              <a:t>училищни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специалисти</a:t>
            </a:r>
            <a:r>
              <a:rPr lang="ru-RU" sz="1800" dirty="0">
                <a:latin typeface="Century Gothic" panose="020B0502020202020204" pitchFamily="34" charset="0"/>
              </a:rPr>
              <a:t> под </a:t>
            </a:r>
            <a:r>
              <a:rPr lang="ru-RU" sz="1800" dirty="0" err="1">
                <a:latin typeface="Century Gothic" panose="020B0502020202020204" pitchFamily="34" charset="0"/>
              </a:rPr>
              <a:t>ръководството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професионалисти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smtClean="0">
                <a:latin typeface="Century Gothic" panose="020B0502020202020204" pitchFamily="34" charset="0"/>
              </a:rPr>
              <a:t>превенция.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Включване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семейството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 smtClean="0">
                <a:latin typeface="Century Gothic" panose="020B0502020202020204" pitchFamily="34" charset="0"/>
              </a:rPr>
              <a:t>общността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Обхващане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различни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целеви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 – учители и </a:t>
            </a:r>
            <a:r>
              <a:rPr lang="ru-RU" sz="1800" dirty="0" err="1">
                <a:latin typeface="Century Gothic" panose="020B0502020202020204" pitchFamily="34" charset="0"/>
              </a:rPr>
              <a:t>специалисти</a:t>
            </a:r>
            <a:r>
              <a:rPr lang="ru-RU" sz="1800" dirty="0">
                <a:latin typeface="Century Gothic" panose="020B0502020202020204" pitchFamily="34" charset="0"/>
              </a:rPr>
              <a:t> от </a:t>
            </a:r>
            <a:r>
              <a:rPr lang="ru-RU" sz="1800" dirty="0" err="1">
                <a:latin typeface="Century Gothic" panose="020B0502020202020204" pitchFamily="34" charset="0"/>
              </a:rPr>
              <a:t>сферата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образованието</a:t>
            </a:r>
            <a:r>
              <a:rPr lang="ru-RU" sz="1800" dirty="0" smtClean="0">
                <a:latin typeface="Century Gothic" panose="020B0502020202020204" pitchFamily="34" charset="0"/>
              </a:rPr>
              <a:t>, родители/</a:t>
            </a:r>
            <a:r>
              <a:rPr lang="ru-RU" sz="1800" dirty="0" err="1" smtClean="0">
                <a:latin typeface="Century Gothic" panose="020B0502020202020204" pitchFamily="34" charset="0"/>
              </a:rPr>
              <a:t>настойници</a:t>
            </a:r>
            <a:r>
              <a:rPr lang="ru-RU" sz="1800" dirty="0" smtClean="0">
                <a:latin typeface="Century Gothic" panose="020B0502020202020204" pitchFamily="34" charset="0"/>
              </a:rPr>
              <a:t>, </a:t>
            </a:r>
            <a:r>
              <a:rPr lang="ru-RU" sz="1800" dirty="0" err="1" smtClean="0">
                <a:latin typeface="Century Gothic" panose="020B0502020202020204" pitchFamily="34" charset="0"/>
              </a:rPr>
              <a:t>възпитатели</a:t>
            </a:r>
            <a:r>
              <a:rPr lang="ru-RU" sz="1800" dirty="0" smtClean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медии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местни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авторитети</a:t>
            </a:r>
            <a:r>
              <a:rPr lang="ru-RU" sz="1800" dirty="0" smtClean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деца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младежи</a:t>
            </a:r>
            <a:r>
              <a:rPr lang="ru-RU" sz="1800" dirty="0">
                <a:latin typeface="Century Gothic" panose="020B0502020202020204" pitchFamily="34" charset="0"/>
              </a:rPr>
              <a:t>. </a:t>
            </a: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0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9C383-CC11-066E-3407-78B45F7C0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01F871-5C44-D581-B7AF-457A38A5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572" y="332656"/>
            <a:ext cx="7558608" cy="576064"/>
          </a:xfrm>
        </p:spPr>
        <p:txBody>
          <a:bodyPr/>
          <a:lstStyle/>
          <a:p>
            <a:r>
              <a:rPr lang="ru-RU" sz="2800" dirty="0" err="1"/>
              <a:t>Намаляване</a:t>
            </a:r>
            <a:r>
              <a:rPr lang="ru-RU" sz="2800" dirty="0"/>
              <a:t> на </a:t>
            </a:r>
            <a:r>
              <a:rPr lang="ru-RU" sz="2800" dirty="0" err="1"/>
              <a:t>търсенето</a:t>
            </a:r>
            <a:r>
              <a:rPr lang="ru-RU" sz="2800" dirty="0"/>
              <a:t> на </a:t>
            </a:r>
            <a:r>
              <a:rPr lang="ru-RU" sz="2800" dirty="0" err="1"/>
              <a:t>наркотици</a:t>
            </a:r>
            <a:endParaRPr lang="en-US" sz="2800" dirty="0"/>
          </a:p>
        </p:txBody>
      </p:sp>
      <p:graphicFrame>
        <p:nvGraphicFramePr>
          <p:cNvPr id="3" name="Диаграма 2">
            <a:extLst>
              <a:ext uri="{FF2B5EF4-FFF2-40B4-BE49-F238E27FC236}">
                <a16:creationId xmlns:a16="http://schemas.microsoft.com/office/drawing/2014/main" id="{65F3059D-CC50-A4D7-E9AE-7F81778D43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301794"/>
              </p:ext>
            </p:extLst>
          </p:nvPr>
        </p:nvGraphicFramePr>
        <p:xfrm>
          <a:off x="702176" y="1052736"/>
          <a:ext cx="7614240" cy="542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95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57250"/>
            <a:ext cx="7204075" cy="3381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</a:t>
            </a:r>
            <a:r>
              <a:rPr lang="bg-BG" sz="3600" dirty="0">
                <a:cs typeface="Times New Roman" panose="02020603050405020304" pitchFamily="18" charset="0"/>
              </a:rPr>
              <a:t>Подходи</a:t>
            </a:r>
            <a:r>
              <a:rPr lang="bg-BG" sz="2200" dirty="0">
                <a:latin typeface="+mn-lt"/>
                <a:cs typeface="Times New Roman" panose="02020603050405020304" pitchFamily="18" charset="0"/>
              </a:rPr>
              <a:t> </a:t>
            </a:r>
            <a:endParaRPr lang="en-US" sz="22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485900"/>
            <a:ext cx="7715324" cy="4607396"/>
          </a:xfrm>
        </p:spPr>
        <p:txBody>
          <a:bodyPr>
            <a:normAutofit fontScale="32500" lnSpcReduction="20000"/>
          </a:bodyPr>
          <a:lstStyle/>
          <a:p>
            <a:pPr>
              <a:defRPr/>
            </a:pPr>
            <a:r>
              <a:rPr lang="bg-BG" sz="5500" b="1" dirty="0">
                <a:cs typeface="Times New Roman" panose="02020603050405020304" pitchFamily="18" charset="0"/>
              </a:rPr>
              <a:t>Подходи за превенция</a:t>
            </a:r>
            <a:r>
              <a:rPr lang="bg-BG" sz="5500" dirty="0">
                <a:cs typeface="Times New Roman" panose="02020603050405020304" pitchFamily="18" charset="0"/>
              </a:rPr>
              <a:t>: превенция на средата (забрани), универсална/ селективна превенция (училища, групи, общности, население), индикативна превенция (лица с поведенчески/ психологически проблеми).</a:t>
            </a:r>
          </a:p>
          <a:p>
            <a:pPr>
              <a:defRPr/>
            </a:pPr>
            <a:r>
              <a:rPr lang="bg-BG" sz="5500" b="1" dirty="0">
                <a:cs typeface="Times New Roman" panose="02020603050405020304" pitchFamily="18" charset="0"/>
              </a:rPr>
              <a:t>Подходи на лечение</a:t>
            </a:r>
            <a:r>
              <a:rPr lang="bg-BG" sz="5500" dirty="0">
                <a:cs typeface="Times New Roman" panose="02020603050405020304" pitchFamily="18" charset="0"/>
              </a:rPr>
              <a:t>: </a:t>
            </a:r>
            <a:r>
              <a:rPr lang="ru-RU" sz="5500" dirty="0">
                <a:cs typeface="Times New Roman" panose="02020603050405020304" pitchFamily="18" charset="0"/>
              </a:rPr>
              <a:t>психосоциални интервенции, субституираща терапия и детоксикация (в амбулаторни и болнични условия, в специализирани звена за лечение, в центрове за първични здравни грижи и клиники за психично здраве, др.).</a:t>
            </a:r>
          </a:p>
          <a:p>
            <a:pPr>
              <a:defRPr/>
            </a:pPr>
            <a:r>
              <a:rPr lang="ru-RU" sz="5500" b="1" dirty="0">
                <a:cs typeface="Times New Roman" panose="02020603050405020304" pitchFamily="18" charset="0"/>
              </a:rPr>
              <a:t>Подходи на социална интеграция</a:t>
            </a:r>
            <a:r>
              <a:rPr lang="ru-RU" sz="5500" dirty="0">
                <a:cs typeface="Times New Roman" panose="02020603050405020304" pitchFamily="18" charset="0"/>
              </a:rPr>
              <a:t>: програми за професионално обучение, подкрепа за заетост, социални предприятия, програми за работодатели, </a:t>
            </a:r>
            <a:r>
              <a:rPr lang="ru-RU" sz="5500" dirty="0" smtClean="0">
                <a:cs typeface="Times New Roman" panose="02020603050405020304" pitchFamily="18" charset="0"/>
              </a:rPr>
              <a:t>подкрепа при </a:t>
            </a:r>
            <a:r>
              <a:rPr lang="bg-BG" sz="5500" dirty="0" smtClean="0">
                <a:cs typeface="Times New Roman" panose="02020603050405020304" pitchFamily="18" charset="0"/>
              </a:rPr>
              <a:t>жилищни проблеми, </a:t>
            </a:r>
            <a:r>
              <a:rPr lang="ru-RU" sz="5500" dirty="0" smtClean="0">
                <a:cs typeface="Times New Roman" panose="02020603050405020304" pitchFamily="18" charset="0"/>
              </a:rPr>
              <a:t>др.</a:t>
            </a:r>
          </a:p>
          <a:p>
            <a:pPr>
              <a:defRPr/>
            </a:pPr>
            <a:r>
              <a:rPr lang="ru-RU" sz="5500" b="1" dirty="0" smtClean="0">
                <a:cs typeface="Times New Roman" panose="02020603050405020304" pitchFamily="18" charset="0"/>
              </a:rPr>
              <a:t>Намаляване на вредите от </a:t>
            </a:r>
            <a:r>
              <a:rPr lang="ru-RU" sz="5500" b="1" dirty="0">
                <a:cs typeface="Times New Roman" panose="02020603050405020304" pitchFamily="18" charset="0"/>
              </a:rPr>
              <a:t>употребата вкл. Иновативни подходи за намаляване на вредите:</a:t>
            </a:r>
            <a:r>
              <a:rPr lang="ru-RU" sz="5500" dirty="0">
                <a:cs typeface="Times New Roman" panose="02020603050405020304" pitchFamily="18" charset="0"/>
              </a:rPr>
              <a:t> приложения за електронно здраве, с кратки интервенции </a:t>
            </a:r>
            <a:r>
              <a:rPr lang="ru-RU" sz="5500" dirty="0" smtClean="0">
                <a:cs typeface="Times New Roman" panose="02020603050405020304" pitchFamily="18" charset="0"/>
              </a:rPr>
              <a:t>и </a:t>
            </a:r>
            <a:r>
              <a:rPr lang="ru-RU" sz="5500" dirty="0">
                <a:cs typeface="Times New Roman" panose="02020603050405020304" pitchFamily="18" charset="0"/>
              </a:rPr>
              <a:t>др. </a:t>
            </a:r>
          </a:p>
          <a:p>
            <a:pPr>
              <a:defRPr/>
            </a:pPr>
            <a:endParaRPr lang="ru-RU" sz="5500" b="1" dirty="0" smtClean="0">
              <a:cs typeface="Times New Roman" panose="02020603050405020304" pitchFamily="18" charset="0"/>
            </a:endParaRPr>
          </a:p>
          <a:p>
            <a:pPr marL="0" indent="0" algn="r">
              <a:buNone/>
              <a:defRPr/>
            </a:pPr>
            <a:r>
              <a:rPr lang="ru-RU" sz="5500" i="1" dirty="0" smtClean="0">
                <a:cs typeface="Times New Roman" panose="02020603050405020304" pitchFamily="18" charset="0"/>
              </a:rPr>
              <a:t>(</a:t>
            </a:r>
            <a:r>
              <a:rPr lang="ru-RU" sz="5500" i="1" dirty="0">
                <a:cs typeface="Times New Roman" panose="02020603050405020304" pitchFamily="18" charset="0"/>
              </a:rPr>
              <a:t>Европейски център за мониторинг на наркотиците и наркоманиите)</a:t>
            </a:r>
            <a:endParaRPr lang="en-US" sz="5500" i="1" dirty="0">
              <a:cs typeface="Times New Roman" panose="02020603050405020304" pitchFamily="18" charset="0"/>
            </a:endParaRPr>
          </a:p>
          <a:p>
            <a:pPr algn="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0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object 2"/>
          <p:cNvGrpSpPr>
            <a:grpSpLocks/>
          </p:cNvGrpSpPr>
          <p:nvPr/>
        </p:nvGrpSpPr>
        <p:grpSpPr bwMode="auto">
          <a:xfrm>
            <a:off x="3978833" y="830391"/>
            <a:ext cx="4495800" cy="4494212"/>
            <a:chOff x="8602225" y="0"/>
            <a:chExt cx="9686290" cy="10287000"/>
          </a:xfrm>
        </p:grpSpPr>
        <p:pic>
          <p:nvPicPr>
            <p:cNvPr id="22532" name="object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73254" y="0"/>
              <a:ext cx="8914745" cy="1028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3" name="object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2225" y="0"/>
              <a:ext cx="680196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4" name="object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8313" y="0"/>
              <a:ext cx="864832" cy="87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5" name="object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74337" y="2022561"/>
              <a:ext cx="1183820" cy="262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1" name="object 8"/>
          <p:cNvSpPr txBox="1">
            <a:spLocks noChangeArrowheads="1"/>
          </p:cNvSpPr>
          <p:nvPr/>
        </p:nvSpPr>
        <p:spPr bwMode="auto">
          <a:xfrm>
            <a:off x="489775" y="3238628"/>
            <a:ext cx="4341813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3020" rIns="0" bIns="0">
            <a:spAutoFit/>
          </a:bodyPr>
          <a:lstStyle>
            <a:lvl1pPr marL="63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ts val="3188"/>
              </a:lnSpc>
              <a:spcBef>
                <a:spcPts val="263"/>
              </a:spcBef>
            </a:pPr>
            <a:r>
              <a:rPr lang="ru-RU" altLang="bg-BG" sz="2800" b="1" dirty="0">
                <a:latin typeface="+mj-lt"/>
                <a:cs typeface="Tahoma" pitchFamily="34" charset="0"/>
              </a:rPr>
              <a:t>МЕЖДУНАРОДНИ СТАНДАРТИ ЗА ПРЕВЕНЦИЯ НА УПОТРЕБАТА НА НАРКОТИЦИ И EDPQ</a:t>
            </a:r>
            <a:endParaRPr lang="bg-BG" altLang="bg-BG" sz="2800" dirty="0">
              <a:latin typeface="+mj-lt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9952" y="3254594"/>
            <a:ext cx="1629170" cy="582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bg-BG" sz="1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материали </a:t>
            </a:r>
            <a:r>
              <a:rPr lang="bg-BG" sz="1400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от </a:t>
            </a:r>
            <a:r>
              <a:rPr lang="en-GB" sz="1400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EUPC</a:t>
            </a:r>
            <a:endParaRPr lang="bg-BG" sz="14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66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Международни стандарти за превенция на употребата на наркотици (UNODC</a:t>
            </a:r>
            <a:r>
              <a:rPr lang="ru-RU" sz="2800" b="1" dirty="0" smtClean="0"/>
              <a:t>)</a:t>
            </a:r>
            <a:r>
              <a:rPr lang="en-GB" sz="2800" b="1" dirty="0" smtClean="0"/>
              <a:t>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888" y="1600200"/>
            <a:ext cx="5122912" cy="4530725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Обобщение на </a:t>
            </a:r>
            <a:r>
              <a:rPr lang="ru-RU" sz="1800" dirty="0" err="1">
                <a:latin typeface="Century Gothic" panose="020B0502020202020204" pitchFamily="34" charset="0"/>
              </a:rPr>
              <a:t>наличните</a:t>
            </a:r>
            <a:r>
              <a:rPr lang="ru-RU" sz="1800" dirty="0">
                <a:latin typeface="Century Gothic" panose="020B0502020202020204" pitchFamily="34" charset="0"/>
              </a:rPr>
              <a:t> в момента </a:t>
            </a:r>
            <a:r>
              <a:rPr lang="ru-RU" sz="1800" dirty="0" err="1">
                <a:latin typeface="Century Gothic" panose="020B0502020202020204" pitchFamily="34" charset="0"/>
              </a:rPr>
              <a:t>научни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доказателства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описвайки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категориите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ефективни</a:t>
            </a:r>
            <a:r>
              <a:rPr lang="ru-RU" sz="1800" dirty="0">
                <a:latin typeface="Century Gothic" panose="020B0502020202020204" pitchFamily="34" charset="0"/>
              </a:rPr>
              <a:t> интервенции и политики  и </a:t>
            </a:r>
            <a:r>
              <a:rPr lang="ru-RU" sz="1800" dirty="0" err="1">
                <a:latin typeface="Century Gothic" panose="020B0502020202020204" pitchFamily="34" charset="0"/>
              </a:rPr>
              <a:t>техните</a:t>
            </a:r>
            <a:r>
              <a:rPr lang="ru-RU" sz="1800" dirty="0">
                <a:latin typeface="Century Gothic" panose="020B0502020202020204" pitchFamily="34" charset="0"/>
              </a:rPr>
              <a:t> общи характеристики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Идентифицира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основните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компоненти</a:t>
            </a:r>
            <a:r>
              <a:rPr lang="ru-RU" sz="1800" dirty="0">
                <a:latin typeface="Century Gothic" panose="020B0502020202020204" pitchFamily="34" charset="0"/>
              </a:rPr>
              <a:t> и характеристики на </a:t>
            </a:r>
            <a:r>
              <a:rPr lang="ru-RU" sz="1800" dirty="0" err="1">
                <a:latin typeface="Century Gothic" panose="020B0502020202020204" pitchFamily="34" charset="0"/>
              </a:rPr>
              <a:t>ефективна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национална</a:t>
            </a:r>
            <a:r>
              <a:rPr lang="ru-RU" sz="1800" dirty="0">
                <a:latin typeface="Century Gothic" panose="020B0502020202020204" pitchFamily="34" charset="0"/>
              </a:rPr>
              <a:t> система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наркотиците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Подпомага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политиците</a:t>
            </a:r>
            <a:r>
              <a:rPr lang="ru-RU" sz="1800" dirty="0">
                <a:latin typeface="Century Gothic" panose="020B0502020202020204" pitchFamily="34" charset="0"/>
              </a:rPr>
              <a:t> да </a:t>
            </a:r>
            <a:r>
              <a:rPr lang="ru-RU" sz="1800" dirty="0" err="1">
                <a:latin typeface="Century Gothic" panose="020B0502020202020204" pitchFamily="34" charset="0"/>
              </a:rPr>
              <a:t>разработят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, политики и </a:t>
            </a:r>
            <a:r>
              <a:rPr lang="ru-RU" sz="1800" dirty="0" err="1">
                <a:latin typeface="Century Gothic" panose="020B0502020202020204" pitchFamily="34" charset="0"/>
              </a:rPr>
              <a:t>системи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ефективна</a:t>
            </a:r>
            <a:r>
              <a:rPr lang="ru-RU" sz="1800" dirty="0">
                <a:latin typeface="Century Gothic" panose="020B0502020202020204" pitchFamily="34" charset="0"/>
              </a:rPr>
              <a:t> инвестиция в </a:t>
            </a:r>
            <a:r>
              <a:rPr lang="ru-RU" sz="1800" dirty="0" err="1">
                <a:latin typeface="Century Gothic" panose="020B0502020202020204" pitchFamily="34" charset="0"/>
              </a:rPr>
              <a:t>бъдещето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децата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младежите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семействата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общностите</a:t>
            </a:r>
            <a:r>
              <a:rPr lang="ru-RU" sz="1800" dirty="0">
                <a:latin typeface="Century Gothic" panose="020B0502020202020204" pitchFamily="34" charset="0"/>
              </a:rPr>
              <a:t>.</a:t>
            </a:r>
          </a:p>
          <a:p>
            <a:endParaRPr 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4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2736"/>
            <a:ext cx="2659538" cy="379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3933056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sz="12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материали от </a:t>
            </a:r>
            <a:r>
              <a:rPr lang="en-GB" sz="12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EUPC</a:t>
            </a:r>
            <a:endParaRPr lang="bg-BG" sz="12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917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Основни секции на стандарта</a:t>
            </a:r>
            <a:endParaRPr lang="en-US" sz="2800" b="1" dirty="0"/>
          </a:p>
        </p:txBody>
      </p:sp>
      <p:sp>
        <p:nvSpPr>
          <p:cNvPr id="7" name="object 15"/>
          <p:cNvSpPr txBox="1">
            <a:spLocks noChangeArrowheads="1"/>
          </p:cNvSpPr>
          <p:nvPr/>
        </p:nvSpPr>
        <p:spPr bwMode="auto">
          <a:xfrm>
            <a:off x="469289" y="3573016"/>
            <a:ext cx="7992888" cy="345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210" rIns="0" bIns="0">
            <a:spAutoFit/>
          </a:bodyPr>
          <a:lstStyle>
            <a:lvl1pPr marL="63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Международна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bg-BG" sz="1800" dirty="0" err="1" smtClean="0">
                <a:latin typeface="Century Gothic" panose="020B0502020202020204" pitchFamily="34" charset="0"/>
                <a:cs typeface="Arial" charset="0"/>
              </a:rPr>
              <a:t>група</a:t>
            </a:r>
            <a:r>
              <a:rPr lang="en-US" altLang="bg-BG" sz="180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bg-BG" altLang="bg-BG" sz="1800" dirty="0" smtClean="0">
                <a:latin typeface="Century Gothic" panose="020B0502020202020204" pitchFamily="34" charset="0"/>
                <a:cs typeface="Arial" charset="0"/>
              </a:rPr>
              <a:t>от</a:t>
            </a:r>
            <a:r>
              <a:rPr lang="ru-RU" altLang="bg-BG" sz="180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експерти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(85)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идентифицира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релевантни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препратки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.</a:t>
            </a:r>
          </a:p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
Важно е да се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отбележи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, че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експертите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bg-BG" sz="1800" dirty="0" err="1" smtClean="0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:
	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Номинирани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 от UNODC и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държавите-членки</a:t>
            </a:r>
            <a:endParaRPr lang="ru-RU" altLang="bg-BG" sz="1800" dirty="0">
              <a:latin typeface="Century Gothic" panose="020B0502020202020204" pitchFamily="34" charset="0"/>
              <a:cs typeface="Arial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	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Изследователи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практици</a:t>
            </a: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ru-RU" altLang="bg-BG" sz="1800" dirty="0" err="1">
                <a:latin typeface="Century Gothic" panose="020B0502020202020204" pitchFamily="34" charset="0"/>
                <a:cs typeface="Arial" charset="0"/>
              </a:rPr>
              <a:t>политици</a:t>
            </a:r>
            <a:endParaRPr lang="ru-RU" altLang="bg-BG" sz="1800" dirty="0">
              <a:latin typeface="Century Gothic" panose="020B0502020202020204" pitchFamily="34" charset="0"/>
              <a:cs typeface="Arial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ru-RU" altLang="bg-BG" sz="1800" dirty="0">
                <a:latin typeface="Century Gothic" panose="020B0502020202020204" pitchFamily="34" charset="0"/>
                <a:cs typeface="Arial" charset="0"/>
              </a:rPr>
              <a:t>	Географски </a:t>
            </a:r>
            <a:r>
              <a:rPr lang="ru-RU" altLang="bg-BG" sz="1800" dirty="0" smtClean="0">
                <a:latin typeface="Century Gothic" panose="020B0502020202020204" pitchFamily="34" charset="0"/>
                <a:cs typeface="Arial" charset="0"/>
              </a:rPr>
              <a:t>представени</a:t>
            </a:r>
          </a:p>
          <a:p>
            <a:pPr>
              <a:lnSpc>
                <a:spcPts val="2025"/>
              </a:lnSpc>
              <a:spcBef>
                <a:spcPts val="225"/>
              </a:spcBef>
            </a:pPr>
            <a:endParaRPr lang="ru-RU" altLang="bg-BG" sz="1800" dirty="0">
              <a:latin typeface="Century Gothic" panose="020B0502020202020204" pitchFamily="34" charset="0"/>
              <a:cs typeface="Arial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endParaRPr lang="ru-RU" altLang="bg-BG" sz="1800" dirty="0" smtClean="0">
              <a:latin typeface="Century Gothic" panose="020B0502020202020204" pitchFamily="34" charset="0"/>
              <a:cs typeface="Arial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endParaRPr lang="ru-RU" altLang="bg-BG" sz="1800" dirty="0">
              <a:latin typeface="Century Gothic" panose="020B0502020202020204" pitchFamily="34" charset="0"/>
              <a:cs typeface="Arial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r>
              <a:rPr lang="bg-BG" sz="12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материали </a:t>
            </a:r>
            <a:r>
              <a:rPr lang="bg-BG" sz="1200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en-GB" sz="1200" i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EUPC</a:t>
            </a:r>
            <a:endParaRPr lang="bg-BG" sz="12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025"/>
              </a:lnSpc>
              <a:spcBef>
                <a:spcPts val="225"/>
              </a:spcBef>
            </a:pPr>
            <a:endParaRPr lang="bg-BG" altLang="bg-BG" sz="1800" dirty="0">
              <a:latin typeface="Century Gothic" panose="020B0502020202020204" pitchFamily="34" charset="0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9289" y="1628800"/>
            <a:ext cx="2664296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latin typeface="Century Gothic" panose="020B0502020202020204" pitchFamily="34" charset="0"/>
              </a:rPr>
              <a:t>Въведение в науката за превенция и превенция</a:t>
            </a:r>
            <a:r>
              <a:rPr lang="en-US" sz="1400" b="1" dirty="0" smtClean="0">
                <a:latin typeface="Century Gothic" panose="020B0502020202020204" pitchFamily="34" charset="0"/>
              </a:rPr>
              <a:t> </a:t>
            </a:r>
            <a:r>
              <a:rPr lang="bg-BG" sz="1400" b="1" dirty="0" smtClean="0">
                <a:latin typeface="Century Gothic" panose="020B0502020202020204" pitchFamily="34" charset="0"/>
              </a:rPr>
              <a:t>на употребата на наркотици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491880" y="1628800"/>
            <a:ext cx="241226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latin typeface="Century Gothic" panose="020B0502020202020204" pitchFamily="34" charset="0"/>
              </a:rPr>
              <a:t>Интервенции, базирани на доказателства и политики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05882" y="1607623"/>
            <a:ext cx="2376264" cy="914400"/>
          </a:xfrm>
          <a:prstGeom prst="roundRect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latin typeface="Century Gothic" panose="020B0502020202020204" pitchFamily="34" charset="0"/>
              </a:rPr>
              <a:t>Компоненти на национална система за превенция на наркотици</a:t>
            </a:r>
            <a:endParaRPr lang="en-US" sz="1400" b="1" dirty="0">
              <a:latin typeface="Century Gothic" panose="020B0502020202020204" pitchFamily="34" charset="0"/>
            </a:endParaRPr>
          </a:p>
        </p:txBody>
      </p:sp>
      <p:pic>
        <p:nvPicPr>
          <p:cNvPr id="11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502" y="4077072"/>
            <a:ext cx="1351946" cy="1926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577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1139825"/>
          </a:xfrm>
        </p:spPr>
        <p:txBody>
          <a:bodyPr/>
          <a:lstStyle/>
          <a:p>
            <a:r>
              <a:rPr lang="ru-RU" sz="2300" b="1" dirty="0"/>
              <a:t>Интервенции за всеки етап на развитие и за различни </a:t>
            </a:r>
            <a:r>
              <a:rPr lang="ru-RU" sz="2300" b="1" dirty="0" smtClean="0"/>
              <a:t>сектори – </a:t>
            </a:r>
            <a:r>
              <a:rPr lang="ru-RU" sz="1600" b="1" dirty="0" smtClean="0"/>
              <a:t>от материали на </a:t>
            </a:r>
            <a:r>
              <a:rPr lang="en-GB" sz="1600" b="1" dirty="0" smtClean="0"/>
              <a:t>EUPC</a:t>
            </a:r>
            <a:endParaRPr lang="en-US" sz="1600" b="1" dirty="0"/>
          </a:p>
        </p:txBody>
      </p:sp>
      <p:pic>
        <p:nvPicPr>
          <p:cNvPr id="3" name="Картина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98" y="980728"/>
            <a:ext cx="7908867" cy="5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00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err="1"/>
              <a:t>Минимални</a:t>
            </a:r>
            <a:r>
              <a:rPr lang="ru-RU" sz="2400" b="1" dirty="0"/>
              <a:t> </a:t>
            </a:r>
            <a:r>
              <a:rPr lang="ru-RU" sz="2400" b="1" dirty="0" err="1"/>
              <a:t>стандарти</a:t>
            </a:r>
            <a:r>
              <a:rPr lang="ru-RU" sz="2400" b="1" dirty="0"/>
              <a:t> за качество при </a:t>
            </a:r>
            <a:r>
              <a:rPr lang="ru-RU" sz="2400" b="1" dirty="0" err="1"/>
              <a:t>намаляване</a:t>
            </a:r>
            <a:r>
              <a:rPr lang="ru-RU" sz="2400" b="1" dirty="0"/>
              <a:t> на </a:t>
            </a:r>
            <a:r>
              <a:rPr lang="ru-RU" sz="2400" b="1" dirty="0" err="1"/>
              <a:t>търсенето</a:t>
            </a:r>
            <a:r>
              <a:rPr lang="ru-RU" sz="2400" b="1" dirty="0"/>
              <a:t> на </a:t>
            </a:r>
            <a:r>
              <a:rPr lang="ru-RU" sz="2400" b="1" dirty="0" err="1"/>
              <a:t>наркотици</a:t>
            </a:r>
            <a:r>
              <a:rPr lang="ru-RU" sz="2400" b="1" dirty="0"/>
              <a:t> в </a:t>
            </a:r>
            <a:r>
              <a:rPr lang="ru-RU" sz="2400" b="1" dirty="0" err="1"/>
              <a:t>Европейския</a:t>
            </a:r>
            <a:r>
              <a:rPr lang="ru-RU" sz="2400" b="1" dirty="0"/>
              <a:t> </a:t>
            </a:r>
            <a:r>
              <a:rPr lang="ru-RU" sz="2400" b="1" dirty="0" err="1"/>
              <a:t>съюз</a:t>
            </a:r>
            <a:endParaRPr lang="ru-RU" sz="24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Разработен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време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италианското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председателство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през</a:t>
            </a:r>
            <a:r>
              <a:rPr lang="ru-RU" sz="1800" dirty="0">
                <a:latin typeface="Century Gothic" panose="020B0502020202020204" pitchFamily="34" charset="0"/>
              </a:rPr>
              <a:t> 2014 г. в </a:t>
            </a:r>
            <a:r>
              <a:rPr lang="ru-RU" sz="1800" dirty="0" err="1">
                <a:latin typeface="Century Gothic" panose="020B0502020202020204" pitchFamily="34" charset="0"/>
              </a:rPr>
              <a:t>сътрудничество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външни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експерти</a:t>
            </a:r>
            <a:r>
              <a:rPr lang="ru-RU" sz="1800" dirty="0">
                <a:latin typeface="Century Gothic" panose="020B0502020202020204" pitchFamily="34" charset="0"/>
              </a:rPr>
              <a:t> и EMCDDA, приключил </a:t>
            </a:r>
            <a:r>
              <a:rPr lang="ru-RU" sz="1800" dirty="0" err="1">
                <a:latin typeface="Century Gothic" panose="020B0502020202020204" pitchFamily="34" charset="0"/>
              </a:rPr>
              <a:t>през</a:t>
            </a:r>
            <a:r>
              <a:rPr lang="ru-RU" sz="1800" dirty="0">
                <a:latin typeface="Century Gothic" panose="020B0502020202020204" pitchFamily="34" charset="0"/>
              </a:rPr>
              <a:t> 2015 г. по </a:t>
            </a:r>
            <a:r>
              <a:rPr lang="ru-RU" sz="1800" dirty="0" err="1">
                <a:latin typeface="Century Gothic" panose="020B0502020202020204" pitchFamily="34" charset="0"/>
              </a:rPr>
              <a:t>време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латвийското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председателтство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През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септември</a:t>
            </a:r>
            <a:r>
              <a:rPr lang="ru-RU" sz="1800" dirty="0">
                <a:latin typeface="Century Gothic" panose="020B0502020202020204" pitchFamily="34" charset="0"/>
              </a:rPr>
              <a:t> 2015 г. </a:t>
            </a:r>
            <a:r>
              <a:rPr lang="ru-RU" sz="1800" dirty="0" err="1">
                <a:latin typeface="Century Gothic" panose="020B0502020202020204" pitchFamily="34" charset="0"/>
              </a:rPr>
              <a:t>Съветът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Европейския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съюз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прие</a:t>
            </a:r>
            <a:r>
              <a:rPr lang="ru-RU" sz="1800" dirty="0">
                <a:latin typeface="Century Gothic" panose="020B0502020202020204" pitchFamily="34" charset="0"/>
              </a:rPr>
              <a:t> заключения на </a:t>
            </a:r>
            <a:r>
              <a:rPr lang="ru-RU" sz="1800" dirty="0" err="1">
                <a:latin typeface="Century Gothic" panose="020B0502020202020204" pitchFamily="34" charset="0"/>
              </a:rPr>
              <a:t>Съвета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относно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прилагането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минимални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стандарти</a:t>
            </a:r>
            <a:r>
              <a:rPr lang="ru-RU" sz="1800" dirty="0">
                <a:latin typeface="Century Gothic" panose="020B0502020202020204" pitchFamily="34" charset="0"/>
              </a:rPr>
              <a:t> за качество при </a:t>
            </a:r>
            <a:r>
              <a:rPr lang="ru-RU" sz="1800" dirty="0" err="1">
                <a:latin typeface="Century Gothic" panose="020B0502020202020204" pitchFamily="34" charset="0"/>
              </a:rPr>
              <a:t>намаляване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търсенето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наркотици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в ЕС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Списък</a:t>
            </a:r>
            <a:r>
              <a:rPr lang="ru-RU" sz="1800" dirty="0">
                <a:latin typeface="Century Gothic" panose="020B0502020202020204" pitchFamily="34" charset="0"/>
              </a:rPr>
              <a:t> с 16 стандарта с </a:t>
            </a:r>
            <a:r>
              <a:rPr lang="ru-RU" sz="1800" dirty="0" err="1">
                <a:latin typeface="Century Gothic" panose="020B0502020202020204" pitchFamily="34" charset="0"/>
              </a:rPr>
              <a:t>минимални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стандарти</a:t>
            </a:r>
            <a:r>
              <a:rPr lang="ru-RU" sz="1800" dirty="0">
                <a:latin typeface="Century Gothic" panose="020B0502020202020204" pitchFamily="34" charset="0"/>
              </a:rPr>
              <a:t> за качество за интервенции в </a:t>
            </a:r>
            <a:r>
              <a:rPr lang="ru-RU" sz="1800" dirty="0" err="1">
                <a:latin typeface="Century Gothic" panose="020B0502020202020204" pitchFamily="34" charset="0"/>
              </a:rPr>
              <a:t>превенцията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намаляването</a:t>
            </a:r>
            <a:r>
              <a:rPr lang="ru-RU" sz="1800" dirty="0">
                <a:latin typeface="Century Gothic" panose="020B0502020202020204" pitchFamily="34" charset="0"/>
              </a:rPr>
              <a:t> на риска и вредите, </a:t>
            </a:r>
            <a:r>
              <a:rPr lang="ru-RU" sz="1800" dirty="0" err="1">
                <a:latin typeface="Century Gothic" panose="020B0502020202020204" pitchFamily="34" charset="0"/>
              </a:rPr>
              <a:t>лечението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социалната</a:t>
            </a:r>
            <a:r>
              <a:rPr lang="ru-RU" sz="1800" dirty="0">
                <a:latin typeface="Century Gothic" panose="020B0502020202020204" pitchFamily="34" charset="0"/>
              </a:rPr>
              <a:t> интеграция и </a:t>
            </a:r>
            <a:r>
              <a:rPr lang="ru-RU" sz="1800" dirty="0" err="1">
                <a:latin typeface="Century Gothic" panose="020B0502020202020204" pitchFamily="34" charset="0"/>
              </a:rPr>
              <a:t>рехабилитацията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Въпреки</a:t>
            </a:r>
            <a:r>
              <a:rPr lang="ru-RU" sz="1800" dirty="0">
                <a:latin typeface="Century Gothic" panose="020B0502020202020204" pitchFamily="34" charset="0"/>
              </a:rPr>
              <a:t> че не е </a:t>
            </a:r>
            <a:r>
              <a:rPr lang="ru-RU" sz="1800" dirty="0" err="1">
                <a:latin typeface="Century Gothic" panose="020B0502020202020204" pitchFamily="34" charset="0"/>
              </a:rPr>
              <a:t>обвързващ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правителства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този</a:t>
            </a:r>
            <a:r>
              <a:rPr lang="ru-RU" sz="1800" dirty="0">
                <a:latin typeface="Century Gothic" panose="020B0502020202020204" pitchFamily="34" charset="0"/>
              </a:rPr>
              <a:t> документ </a:t>
            </a:r>
            <a:r>
              <a:rPr lang="ru-RU" sz="1800" dirty="0" err="1">
                <a:latin typeface="Century Gothic" panose="020B0502020202020204" pitchFamily="34" charset="0"/>
              </a:rPr>
              <a:t>представлява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политическата</a:t>
            </a:r>
            <a:r>
              <a:rPr lang="ru-RU" sz="1800" dirty="0">
                <a:latin typeface="Century Gothic" panose="020B0502020202020204" pitchFamily="34" charset="0"/>
              </a:rPr>
              <a:t> воля на </a:t>
            </a:r>
            <a:r>
              <a:rPr lang="ru-RU" sz="1800" dirty="0" err="1">
                <a:latin typeface="Century Gothic" panose="020B0502020202020204" pitchFamily="34" charset="0"/>
              </a:rPr>
              <a:t>страните</a:t>
            </a:r>
            <a:r>
              <a:rPr lang="ru-RU" sz="1800" dirty="0">
                <a:latin typeface="Century Gothic" panose="020B0502020202020204" pitchFamily="34" charset="0"/>
              </a:rPr>
              <a:t> от ЕС да се справят с </a:t>
            </a:r>
            <a:r>
              <a:rPr lang="ru-RU" sz="1800" dirty="0" err="1">
                <a:latin typeface="Century Gothic" panose="020B0502020202020204" pitchFamily="34" charset="0"/>
              </a:rPr>
              <a:t>интервенциите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намаляване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търсенето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наркотици</a:t>
            </a:r>
            <a:r>
              <a:rPr lang="ru-RU" sz="1800" dirty="0">
                <a:latin typeface="Century Gothic" panose="020B0502020202020204" pitchFamily="34" charset="0"/>
              </a:rPr>
              <a:t> чрез основана на </a:t>
            </a:r>
            <a:r>
              <a:rPr lang="ru-RU" sz="1800" dirty="0" err="1">
                <a:latin typeface="Century Gothic" panose="020B0502020202020204" pitchFamily="34" charset="0"/>
              </a:rPr>
              <a:t>доказателства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перспектива.</a:t>
            </a:r>
            <a:endParaRPr lang="ru-RU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0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332656"/>
            <a:ext cx="82809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Европейските</a:t>
            </a:r>
            <a:r>
              <a:rPr lang="ru-RU" b="1" dirty="0" smtClean="0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минимални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стандарти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  <a:hlinkClick r:id="rId2" action="ppaction://hlinkfile"/>
              </a:rPr>
              <a:t> 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за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намаляване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търсенето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наркотици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обхващат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превенция,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намаляване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на риска и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вредата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, лечение и </a:t>
            </a:r>
            <a:r>
              <a:rPr lang="ru-RU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рехабилитация</a:t>
            </a:r>
            <a:r>
              <a:rPr lang="ru-RU" b="1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и целят да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поддържат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фокус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върху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качеството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интервенциите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за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намаляване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търсенето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на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наркотици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в </a:t>
            </a:r>
            <a:r>
              <a:rPr lang="ru-RU" b="1" dirty="0" err="1">
                <a:latin typeface="Century Gothic" panose="020B0502020202020204" pitchFamily="34" charset="0"/>
                <a:cs typeface="Arial" panose="020B0604020202020204" pitchFamily="34" charset="0"/>
              </a:rPr>
              <a:t>Европейския</a:t>
            </a:r>
            <a:r>
              <a:rPr lang="ru-RU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съюз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4643" y="2492896"/>
            <a:ext cx="146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Превенция</a:t>
            </a:r>
            <a:endParaRPr lang="en-US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4846" y="3068960"/>
            <a:ext cx="801759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а.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Интервенциите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за превенция (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универсална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ru-RU" altLang="en-US" sz="1600" dirty="0" err="1" smtClean="0">
                <a:latin typeface="Century Gothic" panose="020B0502020202020204" pitchFamily="34" charset="0"/>
                <a:cs typeface="Arial" charset="0"/>
              </a:rPr>
              <a:t>селективна</a:t>
            </a:r>
            <a:r>
              <a:rPr lang="ru-RU" altLang="en-US" sz="1600" dirty="0" smtClean="0">
                <a:latin typeface="Century Gothic" panose="020B0502020202020204" pitchFamily="34" charset="0"/>
                <a:cs typeface="Arial" charset="0"/>
              </a:rPr>
              <a:t>, индикативна 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и превенция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средата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)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насочени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към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общото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население, към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групи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в риск да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развият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проблем,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свързан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с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употребата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наркотични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вещества, или към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групи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/лица с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идентифициран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проблем. Те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могат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да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бъдат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насочени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към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предотвратяване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отлагане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или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намаляване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употребата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наркотици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,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нейното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ескалиране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и/или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негативните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последици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сред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общото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население и/или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подгрупи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базирани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 оценка и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изработени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съгласно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потребностите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на </a:t>
            </a:r>
            <a:r>
              <a:rPr lang="ru-RU" altLang="en-US" sz="1600" dirty="0" err="1">
                <a:latin typeface="Century Gothic" panose="020B0502020202020204" pitchFamily="34" charset="0"/>
                <a:cs typeface="Arial" charset="0"/>
              </a:rPr>
              <a:t>целевата</a:t>
            </a:r>
            <a:r>
              <a:rPr lang="ru-RU" altLang="en-US" sz="1600" dirty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ru-RU" altLang="en-US" sz="1600" dirty="0" err="1" smtClean="0">
                <a:latin typeface="Century Gothic" panose="020B0502020202020204" pitchFamily="34" charset="0"/>
                <a:cs typeface="Arial" charset="0"/>
              </a:rPr>
              <a:t>група</a:t>
            </a:r>
            <a:r>
              <a:rPr lang="ru-RU" altLang="en-US" sz="1600" dirty="0" smtClean="0">
                <a:latin typeface="Century Gothic" panose="020B0502020202020204" pitchFamily="34" charset="0"/>
                <a:cs typeface="Arial" charset="0"/>
              </a:rPr>
              <a:t>.</a:t>
            </a:r>
            <a:endParaRPr lang="bg-BG" altLang="bg-BG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88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052736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anose="020B0502020202020204" pitchFamily="34" charset="0"/>
              </a:rPr>
              <a:t>б. </a:t>
            </a:r>
            <a:r>
              <a:rPr lang="ru-RU" sz="1600" dirty="0" err="1">
                <a:latin typeface="Century Gothic" panose="020B0502020202020204" pitchFamily="34" charset="0"/>
              </a:rPr>
              <a:t>Хората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които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разработват</a:t>
            </a:r>
            <a:r>
              <a:rPr lang="ru-RU" sz="1600" dirty="0">
                <a:latin typeface="Century Gothic" panose="020B0502020202020204" pitchFamily="34" charset="0"/>
              </a:rPr>
              <a:t> интервенции за превенция, </a:t>
            </a:r>
            <a:r>
              <a:rPr lang="ru-RU" sz="1600" dirty="0" err="1">
                <a:latin typeface="Century Gothic" panose="020B0502020202020204" pitchFamily="34" charset="0"/>
              </a:rPr>
              <a:t>разполагат</a:t>
            </a:r>
            <a:r>
              <a:rPr lang="ru-RU" sz="1600" dirty="0">
                <a:latin typeface="Century Gothic" panose="020B0502020202020204" pitchFamily="34" charset="0"/>
              </a:rPr>
              <a:t> с компетенции и опит, </a:t>
            </a:r>
            <a:r>
              <a:rPr lang="ru-RU" sz="1600" dirty="0" err="1">
                <a:latin typeface="Century Gothic" panose="020B0502020202020204" pitchFamily="34" charset="0"/>
              </a:rPr>
              <a:t>свързани</a:t>
            </a:r>
            <a:r>
              <a:rPr lang="ru-RU" sz="1600" dirty="0">
                <a:latin typeface="Century Gothic" panose="020B0502020202020204" pitchFamily="34" charset="0"/>
              </a:rPr>
              <a:t> с </a:t>
            </a:r>
            <a:r>
              <a:rPr lang="ru-RU" sz="1600" dirty="0" err="1">
                <a:latin typeface="Century Gothic" panose="020B0502020202020204" pitchFamily="34" charset="0"/>
              </a:rPr>
              <a:t>принципите</a:t>
            </a:r>
            <a:r>
              <a:rPr lang="ru-RU" sz="1600" dirty="0">
                <a:latin typeface="Century Gothic" panose="020B0502020202020204" pitchFamily="34" charset="0"/>
              </a:rPr>
              <a:t> на превенция, </a:t>
            </a:r>
            <a:r>
              <a:rPr lang="ru-RU" sz="1600" dirty="0" err="1">
                <a:latin typeface="Century Gothic" panose="020B0502020202020204" pitchFamily="34" charset="0"/>
              </a:rPr>
              <a:t>теориите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практиките</a:t>
            </a:r>
            <a:r>
              <a:rPr lang="ru-RU" sz="1600" dirty="0">
                <a:latin typeface="Century Gothic" panose="020B0502020202020204" pitchFamily="34" charset="0"/>
              </a:rPr>
              <a:t>, и </a:t>
            </a:r>
            <a:r>
              <a:rPr lang="ru-RU" sz="1600" dirty="0" err="1">
                <a:latin typeface="Century Gothic" panose="020B0502020202020204" pitchFamily="34" charset="0"/>
              </a:rPr>
              <a:t>са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обучени</a:t>
            </a:r>
            <a:r>
              <a:rPr lang="ru-RU" sz="1600" dirty="0">
                <a:latin typeface="Century Gothic" panose="020B0502020202020204" pitchFamily="34" charset="0"/>
              </a:rPr>
              <a:t> и/или </a:t>
            </a:r>
            <a:r>
              <a:rPr lang="ru-RU" sz="1600" dirty="0" err="1">
                <a:latin typeface="Century Gothic" panose="020B0502020202020204" pitchFamily="34" charset="0"/>
              </a:rPr>
              <a:t>специализирали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професионалисти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които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имат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подкрепата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обществените</a:t>
            </a:r>
            <a:r>
              <a:rPr lang="ru-RU" sz="1600" dirty="0">
                <a:latin typeface="Century Gothic" panose="020B0502020202020204" pitchFamily="34" charset="0"/>
              </a:rPr>
              <a:t> институции (</a:t>
            </a:r>
            <a:r>
              <a:rPr lang="ru-RU" sz="1600" dirty="0" err="1">
                <a:latin typeface="Century Gothic" panose="020B0502020202020204" pitchFamily="34" charset="0"/>
              </a:rPr>
              <a:t>образователни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здравни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социални</a:t>
            </a:r>
            <a:r>
              <a:rPr lang="ru-RU" sz="1600" dirty="0">
                <a:latin typeface="Century Gothic" panose="020B0502020202020204" pitchFamily="34" charset="0"/>
              </a:rPr>
              <a:t> услуги), или </a:t>
            </a:r>
            <a:r>
              <a:rPr lang="ru-RU" sz="1600" dirty="0" err="1">
                <a:latin typeface="Century Gothic" panose="020B0502020202020204" pitchFamily="34" charset="0"/>
              </a:rPr>
              <a:t>работят</a:t>
            </a:r>
            <a:r>
              <a:rPr lang="ru-RU" sz="1600" dirty="0">
                <a:latin typeface="Century Gothic" panose="020B0502020202020204" pitchFamily="34" charset="0"/>
              </a:rPr>
              <a:t> за </a:t>
            </a:r>
            <a:r>
              <a:rPr lang="ru-RU" sz="1600" dirty="0" err="1">
                <a:latin typeface="Century Gothic" panose="020B0502020202020204" pitchFamily="34" charset="0"/>
              </a:rPr>
              <a:t>акредитирани</a:t>
            </a:r>
            <a:r>
              <a:rPr lang="ru-RU" sz="1600" dirty="0">
                <a:latin typeface="Century Gothic" panose="020B0502020202020204" pitchFamily="34" charset="0"/>
              </a:rPr>
              <a:t> или </a:t>
            </a:r>
            <a:r>
              <a:rPr lang="ru-RU" sz="1600" dirty="0" err="1">
                <a:latin typeface="Century Gothic" panose="020B0502020202020204" pitchFamily="34" charset="0"/>
              </a:rPr>
              <a:t>признати</a:t>
            </a:r>
            <a:r>
              <a:rPr lang="ru-RU" sz="1600" dirty="0">
                <a:latin typeface="Century Gothic" panose="020B0502020202020204" pitchFamily="34" charset="0"/>
              </a:rPr>
              <a:t> институции или </a:t>
            </a:r>
            <a:r>
              <a:rPr lang="ru-RU" sz="1600" dirty="0" err="1">
                <a:latin typeface="Century Gothic" panose="020B0502020202020204" pitchFamily="34" charset="0"/>
              </a:rPr>
              <a:t>неправителствени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latin typeface="Century Gothic" panose="020B0502020202020204" pitchFamily="34" charset="0"/>
              </a:rPr>
              <a:t>организации.</a:t>
            </a:r>
          </a:p>
          <a:p>
            <a:endParaRPr lang="ru-RU" sz="1600" dirty="0" smtClean="0">
              <a:latin typeface="Century Gothic" panose="020B0502020202020204" pitchFamily="34" charset="0"/>
            </a:endParaRP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в. </a:t>
            </a:r>
            <a:r>
              <a:rPr lang="ru-RU" sz="1600" dirty="0" err="1">
                <a:latin typeface="Century Gothic" panose="020B0502020202020204" pitchFamily="34" charset="0"/>
              </a:rPr>
              <a:t>Тези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които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изпълняват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интервенциите</a:t>
            </a:r>
            <a:r>
              <a:rPr lang="ru-RU" sz="1600" dirty="0">
                <a:latin typeface="Century Gothic" panose="020B0502020202020204" pitchFamily="34" charset="0"/>
              </a:rPr>
              <a:t> за превенция, </a:t>
            </a:r>
            <a:r>
              <a:rPr lang="ru-RU" sz="1600" dirty="0" err="1">
                <a:latin typeface="Century Gothic" panose="020B0502020202020204" pitchFamily="34" charset="0"/>
              </a:rPr>
              <a:t>имат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достъп</a:t>
            </a:r>
            <a:r>
              <a:rPr lang="ru-RU" sz="1600" dirty="0">
                <a:latin typeface="Century Gothic" panose="020B0502020202020204" pitchFamily="34" charset="0"/>
              </a:rPr>
              <a:t> до </a:t>
            </a:r>
            <a:r>
              <a:rPr lang="ru-RU" sz="1600" dirty="0" err="1">
                <a:latin typeface="Century Gothic" panose="020B0502020202020204" pitchFamily="34" charset="0"/>
              </a:rPr>
              <a:t>наличните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базирани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доказателства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програми</a:t>
            </a:r>
            <a:r>
              <a:rPr lang="ru-RU" sz="1600" dirty="0">
                <a:latin typeface="Century Gothic" panose="020B0502020202020204" pitchFamily="34" charset="0"/>
              </a:rPr>
              <a:t> и/или </a:t>
            </a:r>
            <a:r>
              <a:rPr lang="ru-RU" sz="1600" dirty="0" err="1">
                <a:latin typeface="Century Gothic" panose="020B0502020202020204" pitchFamily="34" charset="0"/>
              </a:rPr>
              <a:t>критериите</a:t>
            </a:r>
            <a:r>
              <a:rPr lang="ru-RU" sz="1600" dirty="0">
                <a:latin typeface="Century Gothic" panose="020B0502020202020204" pitchFamily="34" charset="0"/>
              </a:rPr>
              <a:t> за качество на </a:t>
            </a:r>
            <a:r>
              <a:rPr lang="ru-RU" sz="1600" dirty="0" err="1">
                <a:latin typeface="Century Gothic" panose="020B0502020202020204" pitchFamily="34" charset="0"/>
              </a:rPr>
              <a:t>местно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latin typeface="Century Gothic" panose="020B0502020202020204" pitchFamily="34" charset="0"/>
              </a:rPr>
              <a:t>национално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международно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ниво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разчитат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 smtClean="0">
                <a:latin typeface="Century Gothic" panose="020B0502020202020204" pitchFamily="34" charset="0"/>
              </a:rPr>
              <a:t>тях</a:t>
            </a:r>
            <a:r>
              <a:rPr lang="ru-RU" sz="16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600" dirty="0" smtClean="0">
                <a:latin typeface="Century Gothic" panose="020B0502020202020204" pitchFamily="34" charset="0"/>
              </a:rPr>
              <a:t> </a:t>
            </a: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r>
              <a:rPr lang="ru-RU" sz="1600" dirty="0">
                <a:latin typeface="Century Gothic" panose="020B0502020202020204" pitchFamily="34" charset="0"/>
              </a:rPr>
              <a:t>г. </a:t>
            </a:r>
            <a:r>
              <a:rPr lang="ru-RU" sz="1600" dirty="0" err="1">
                <a:latin typeface="Century Gothic" panose="020B0502020202020204" pitchFamily="34" charset="0"/>
              </a:rPr>
              <a:t>Интервенциите</a:t>
            </a:r>
            <a:r>
              <a:rPr lang="ru-RU" sz="1600" dirty="0">
                <a:latin typeface="Century Gothic" panose="020B0502020202020204" pitchFamily="34" charset="0"/>
              </a:rPr>
              <a:t> за превенция, </a:t>
            </a:r>
            <a:r>
              <a:rPr lang="ru-RU" sz="1600" dirty="0" err="1">
                <a:latin typeface="Century Gothic" panose="020B0502020202020204" pitchFamily="34" charset="0"/>
              </a:rPr>
              <a:t>които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са</a:t>
            </a:r>
            <a:r>
              <a:rPr lang="ru-RU" sz="1600" dirty="0">
                <a:latin typeface="Century Gothic" panose="020B0502020202020204" pitchFamily="34" charset="0"/>
              </a:rPr>
              <a:t> част от последователен </a:t>
            </a:r>
            <a:r>
              <a:rPr lang="ru-RU" sz="1600" dirty="0" err="1">
                <a:latin typeface="Century Gothic" panose="020B0502020202020204" pitchFamily="34" charset="0"/>
              </a:rPr>
              <a:t>дългосрочен</a:t>
            </a:r>
            <a:r>
              <a:rPr lang="ru-RU" sz="1600" dirty="0">
                <a:latin typeface="Century Gothic" panose="020B0502020202020204" pitchFamily="34" charset="0"/>
              </a:rPr>
              <a:t> план за превенция, се </a:t>
            </a:r>
            <a:r>
              <a:rPr lang="ru-RU" sz="1600" dirty="0" err="1">
                <a:latin typeface="Century Gothic" panose="020B0502020202020204" pitchFamily="34" charset="0"/>
              </a:rPr>
              <a:t>мониторират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непрекъснато</a:t>
            </a:r>
            <a:r>
              <a:rPr lang="ru-RU" sz="1600" dirty="0">
                <a:latin typeface="Century Gothic" panose="020B0502020202020204" pitchFamily="34" charset="0"/>
              </a:rPr>
              <a:t> по </a:t>
            </a:r>
            <a:r>
              <a:rPr lang="ru-RU" sz="1600" dirty="0" err="1">
                <a:latin typeface="Century Gothic" panose="020B0502020202020204" pitchFamily="34" charset="0"/>
              </a:rPr>
              <a:t>подходящ</a:t>
            </a:r>
            <a:r>
              <a:rPr lang="ru-RU" sz="1600" dirty="0">
                <a:latin typeface="Century Gothic" panose="020B0502020202020204" pitchFamily="34" charset="0"/>
              </a:rPr>
              <a:t> начин, </a:t>
            </a:r>
            <a:r>
              <a:rPr lang="ru-RU" sz="1600" dirty="0" err="1">
                <a:latin typeface="Century Gothic" panose="020B0502020202020204" pitchFamily="34" charset="0"/>
              </a:rPr>
              <a:t>който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позволява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извършване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необходими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корекции</a:t>
            </a:r>
            <a:r>
              <a:rPr lang="ru-RU" sz="1600" dirty="0">
                <a:latin typeface="Century Gothic" panose="020B0502020202020204" pitchFamily="34" charset="0"/>
              </a:rPr>
              <a:t>, а </a:t>
            </a:r>
            <a:r>
              <a:rPr lang="ru-RU" sz="1600" dirty="0" err="1">
                <a:latin typeface="Century Gothic" panose="020B0502020202020204" pitchFamily="34" charset="0"/>
              </a:rPr>
              <a:t>резултатите</a:t>
            </a:r>
            <a:r>
              <a:rPr lang="ru-RU" sz="1600" dirty="0">
                <a:latin typeface="Century Gothic" panose="020B0502020202020204" pitchFamily="34" charset="0"/>
              </a:rPr>
              <a:t> се </a:t>
            </a:r>
            <a:r>
              <a:rPr lang="ru-RU" sz="1600" dirty="0" err="1">
                <a:latin typeface="Century Gothic" panose="020B0502020202020204" pitchFamily="34" charset="0"/>
              </a:rPr>
              <a:t>оценяват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разпространяват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 smtClean="0">
                <a:latin typeface="Century Gothic" panose="020B0502020202020204" pitchFamily="34" charset="0"/>
              </a:rPr>
              <a:t>така</a:t>
            </a:r>
            <a:r>
              <a:rPr lang="ru-RU" sz="1600" dirty="0">
                <a:latin typeface="Century Gothic" panose="020B0502020202020204" pitchFamily="34" charset="0"/>
              </a:rPr>
              <a:t>, че да се </a:t>
            </a:r>
            <a:r>
              <a:rPr lang="ru-RU" sz="1600" dirty="0" err="1">
                <a:latin typeface="Century Gothic" panose="020B0502020202020204" pitchFamily="34" charset="0"/>
              </a:rPr>
              <a:t>извадят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поуки</a:t>
            </a:r>
            <a:r>
              <a:rPr lang="ru-RU" sz="1600" dirty="0">
                <a:latin typeface="Century Gothic" panose="020B0502020202020204" pitchFamily="34" charset="0"/>
              </a:rPr>
              <a:t> от </a:t>
            </a:r>
            <a:r>
              <a:rPr lang="ru-RU" sz="1600" dirty="0" err="1">
                <a:latin typeface="Century Gothic" panose="020B0502020202020204" pitchFamily="34" charset="0"/>
              </a:rPr>
              <a:t>новия</a:t>
            </a:r>
            <a:r>
              <a:rPr lang="ru-RU" sz="1600" dirty="0">
                <a:latin typeface="Century Gothic" panose="020B0502020202020204" pitchFamily="34" charset="0"/>
              </a:rPr>
              <a:t> опит. </a:t>
            </a:r>
          </a:p>
        </p:txBody>
      </p:sp>
    </p:spTree>
    <p:extLst>
      <p:ext uri="{BB962C8B-B14F-4D97-AF65-F5344CB8AC3E}">
        <p14:creationId xmlns:p14="http://schemas.microsoft.com/office/powerpoint/2010/main" val="296076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35280" cy="1139825"/>
          </a:xfrm>
        </p:spPr>
        <p:txBody>
          <a:bodyPr/>
          <a:lstStyle/>
          <a:p>
            <a:r>
              <a:rPr lang="ru-RU" sz="2800" b="1" dirty="0"/>
              <a:t>Европейски </a:t>
            </a:r>
            <a:r>
              <a:rPr lang="ru-RU" sz="2800" b="1" dirty="0" err="1"/>
              <a:t>стандарти</a:t>
            </a:r>
            <a:r>
              <a:rPr lang="ru-RU" sz="2800" b="1" dirty="0"/>
              <a:t> за качество на </a:t>
            </a:r>
            <a:r>
              <a:rPr lang="ru-RU" sz="2800" b="1" dirty="0" err="1" smtClean="0"/>
              <a:t>превенцията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употребата</a:t>
            </a:r>
            <a:r>
              <a:rPr lang="ru-RU" sz="2800" b="1" dirty="0" smtClean="0"/>
              <a:t> </a:t>
            </a:r>
            <a:r>
              <a:rPr lang="ru-RU" sz="2800" b="1" dirty="0"/>
              <a:t>на </a:t>
            </a:r>
            <a:r>
              <a:rPr lang="ru-RU" sz="2800" b="1" dirty="0" err="1" smtClean="0"/>
              <a:t>наркотици</a:t>
            </a:r>
            <a:r>
              <a:rPr lang="ru-RU" sz="2800" b="1" dirty="0" smtClean="0"/>
              <a:t> (EDPQS</a:t>
            </a:r>
            <a:r>
              <a:rPr lang="ru-RU" sz="2800" b="1" dirty="0"/>
              <a:t>)</a:t>
            </a:r>
            <a:endParaRPr lang="en-US" sz="2800" b="1" dirty="0"/>
          </a:p>
        </p:txBody>
      </p:sp>
      <p:pic>
        <p:nvPicPr>
          <p:cNvPr id="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268760"/>
            <a:ext cx="3921022" cy="4787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7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Европейски стандарти за превенция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30725"/>
          </a:xfrm>
        </p:spPr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Програмите</a:t>
            </a:r>
            <a:r>
              <a:rPr lang="ru-RU" sz="1800" dirty="0">
                <a:latin typeface="Century Gothic" panose="020B0502020202020204" pitchFamily="34" charset="0"/>
              </a:rPr>
              <a:t>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вещества </a:t>
            </a:r>
            <a:r>
              <a:rPr lang="ru-RU" sz="1800" dirty="0" err="1">
                <a:latin typeface="Century Gothic" panose="020B0502020202020204" pitchFamily="34" charset="0"/>
              </a:rPr>
              <a:t>трябва</a:t>
            </a:r>
            <a:r>
              <a:rPr lang="ru-RU" sz="1800" dirty="0">
                <a:latin typeface="Century Gothic" panose="020B0502020202020204" pitchFamily="34" charset="0"/>
              </a:rPr>
              <a:t> да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съобразени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изискванията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Европейските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стандарти</a:t>
            </a:r>
            <a:r>
              <a:rPr lang="ru-RU" sz="1800" dirty="0">
                <a:latin typeface="Century Gothic" panose="020B0502020202020204" pitchFamily="34" charset="0"/>
              </a:rPr>
              <a:t> за качество на </a:t>
            </a:r>
            <a:r>
              <a:rPr lang="ru-RU" sz="1800" dirty="0" err="1">
                <a:latin typeface="Century Gothic" panose="020B0502020202020204" pitchFamily="34" charset="0"/>
              </a:rPr>
              <a:t>превенцията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наркотици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Агенцията</a:t>
            </a:r>
            <a:r>
              <a:rPr lang="ru-RU" sz="1800" dirty="0" smtClean="0">
                <a:latin typeface="Century Gothic" panose="020B0502020202020204" pitchFamily="34" charset="0"/>
              </a:rPr>
              <a:t> на ЕС по </a:t>
            </a:r>
            <a:r>
              <a:rPr lang="ru-RU" sz="1800" dirty="0" err="1" smtClean="0">
                <a:latin typeface="Century Gothic" panose="020B0502020202020204" pitchFamily="34" charset="0"/>
              </a:rPr>
              <a:t>наркотиците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(EUDA</a:t>
            </a:r>
            <a:r>
              <a:rPr lang="ru-RU" sz="1800" dirty="0" smtClean="0">
                <a:latin typeface="Century Gothic" panose="020B0502020202020204" pitchFamily="34" charset="0"/>
              </a:rPr>
              <a:t>).</a:t>
            </a:r>
          </a:p>
          <a:p>
            <a:r>
              <a:rPr lang="ru-RU" sz="1800" dirty="0" smtClean="0">
                <a:latin typeface="Century Gothic" panose="020B0502020202020204" pitchFamily="34" charset="0"/>
              </a:rPr>
              <a:t>Те </a:t>
            </a:r>
            <a:r>
              <a:rPr lang="ru-RU" sz="1800" dirty="0" err="1" smtClean="0">
                <a:latin typeface="Century Gothic" panose="020B0502020202020204" pitchFamily="34" charset="0"/>
              </a:rPr>
              <a:t>са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първата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европейска</a:t>
            </a:r>
            <a:r>
              <a:rPr lang="ru-RU" sz="1800" dirty="0">
                <a:latin typeface="Century Gothic" panose="020B0502020202020204" pitchFamily="34" charset="0"/>
              </a:rPr>
              <a:t> рамка на </a:t>
            </a:r>
            <a:r>
              <a:rPr lang="ru-RU" sz="1800" dirty="0" err="1">
                <a:latin typeface="Century Gothic" panose="020B0502020202020204" pitchFamily="34" charset="0"/>
              </a:rPr>
              <a:t>това</a:t>
            </a:r>
            <a:r>
              <a:rPr lang="ru-RU" sz="1800" dirty="0">
                <a:latin typeface="Century Gothic" panose="020B0502020202020204" pitchFamily="34" charset="0"/>
              </a:rPr>
              <a:t>, как </a:t>
            </a:r>
            <a:r>
              <a:rPr lang="ru-RU" sz="1800" dirty="0" err="1">
                <a:latin typeface="Century Gothic" panose="020B0502020202020204" pitchFamily="34" charset="0"/>
              </a:rPr>
              <a:t>трябва</a:t>
            </a:r>
            <a:r>
              <a:rPr lang="ru-RU" sz="1800" dirty="0">
                <a:latin typeface="Century Gothic" panose="020B0502020202020204" pitchFamily="34" charset="0"/>
              </a:rPr>
              <a:t> да се </a:t>
            </a:r>
            <a:r>
              <a:rPr lang="ru-RU" sz="1800" dirty="0" err="1">
                <a:latin typeface="Century Gothic" panose="020B0502020202020204" pitchFamily="34" charset="0"/>
              </a:rPr>
              <a:t>осъществява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висококачествена</a:t>
            </a:r>
            <a:r>
              <a:rPr lang="ru-RU" sz="1800" dirty="0">
                <a:latin typeface="Century Gothic" panose="020B0502020202020204" pitchFamily="34" charset="0"/>
              </a:rPr>
              <a:t> превенция.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Подчертават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важността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последователни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дългосрочни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интегрирани</a:t>
            </a:r>
            <a:r>
              <a:rPr lang="ru-RU" sz="1800" dirty="0">
                <a:latin typeface="Century Gothic" panose="020B0502020202020204" pitchFamily="34" charset="0"/>
              </a:rPr>
              <a:t> подходи в </a:t>
            </a:r>
            <a:r>
              <a:rPr lang="ru-RU" sz="1800" dirty="0" err="1">
                <a:latin typeface="Century Gothic" panose="020B0502020202020204" pitchFamily="34" charset="0"/>
              </a:rPr>
              <a:t>работата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Очертават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необходимите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стъпки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планиране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реализиране</a:t>
            </a:r>
            <a:r>
              <a:rPr lang="ru-RU" sz="1800" dirty="0">
                <a:latin typeface="Century Gothic" panose="020B0502020202020204" pitchFamily="34" charset="0"/>
              </a:rPr>
              <a:t> и оценка на </a:t>
            </a:r>
            <a:r>
              <a:rPr lang="ru-RU" sz="1800" dirty="0" err="1">
                <a:latin typeface="Century Gothic" panose="020B0502020202020204" pitchFamily="34" charset="0"/>
              </a:rPr>
              <a:t>дейностите</a:t>
            </a:r>
            <a:r>
              <a:rPr lang="ru-RU" sz="1800" dirty="0">
                <a:latin typeface="Century Gothic" panose="020B0502020202020204" pitchFamily="34" charset="0"/>
              </a:rPr>
              <a:t> по превенция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Подредени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са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в </a:t>
            </a:r>
            <a:r>
              <a:rPr lang="ru-RU" sz="1800" dirty="0" err="1">
                <a:latin typeface="Century Gothic" panose="020B0502020202020204" pitchFamily="34" charset="0"/>
              </a:rPr>
              <a:t>проектен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цикъл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който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описва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разработването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изпълнението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оценката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превантивната</a:t>
            </a:r>
            <a:r>
              <a:rPr lang="ru-RU" sz="1800" dirty="0">
                <a:latin typeface="Century Gothic" panose="020B0502020202020204" pitchFamily="34" charset="0"/>
              </a:rPr>
              <a:t> работа.</a:t>
            </a: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5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EDPQS: </a:t>
            </a:r>
            <a:r>
              <a:rPr lang="bg-BG" sz="2800" b="1" dirty="0"/>
              <a:t>цикъл на проекта</a:t>
            </a:r>
            <a:endParaRPr lang="en-US" sz="2800" b="1" dirty="0"/>
          </a:p>
        </p:txBody>
      </p:sp>
      <p:grpSp>
        <p:nvGrpSpPr>
          <p:cNvPr id="4" name="Групиране 1"/>
          <p:cNvGrpSpPr>
            <a:grpSpLocks/>
          </p:cNvGrpSpPr>
          <p:nvPr/>
        </p:nvGrpSpPr>
        <p:grpSpPr bwMode="auto">
          <a:xfrm>
            <a:off x="1331640" y="1148556"/>
            <a:ext cx="6667500" cy="5246687"/>
            <a:chOff x="1409700" y="1924050"/>
            <a:chExt cx="5638800" cy="3987800"/>
          </a:xfrm>
        </p:grpSpPr>
        <p:pic>
          <p:nvPicPr>
            <p:cNvPr id="5" name="Картина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9700" y="1924050"/>
              <a:ext cx="5638800" cy="398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Групиране 44"/>
            <p:cNvGrpSpPr>
              <a:grpSpLocks/>
            </p:cNvGrpSpPr>
            <p:nvPr/>
          </p:nvGrpSpPr>
          <p:grpSpPr bwMode="auto">
            <a:xfrm>
              <a:off x="1625889" y="2345094"/>
              <a:ext cx="5346411" cy="3242443"/>
              <a:chOff x="3252212" y="2975697"/>
              <a:chExt cx="10692388" cy="6484537"/>
            </a:xfrm>
          </p:grpSpPr>
          <p:sp>
            <p:nvSpPr>
              <p:cNvPr id="7" name="Текстово поле 15"/>
              <p:cNvSpPr txBox="1">
                <a:spLocks noChangeArrowheads="1"/>
              </p:cNvSpPr>
              <p:nvPr/>
            </p:nvSpPr>
            <p:spPr bwMode="auto">
              <a:xfrm>
                <a:off x="7314598" y="2975813"/>
                <a:ext cx="2531988" cy="6322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defRPr/>
                </a:pPr>
                <a:r>
                  <a:rPr lang="ru-RU" altLang="bg-BG" sz="1050" b="1" dirty="0">
                    <a:solidFill>
                      <a:schemeClr val="bg1"/>
                    </a:solidFill>
                  </a:rPr>
                  <a:t>1</a:t>
                </a:r>
              </a:p>
              <a:p>
                <a:pPr>
                  <a:defRPr/>
                </a:pPr>
                <a:r>
                  <a:rPr lang="ru-RU" altLang="bg-BG" sz="1050" b="1" dirty="0">
                    <a:solidFill>
                      <a:schemeClr val="bg1"/>
                    </a:solidFill>
                  </a:rPr>
                  <a:t>Оценка на </a:t>
                </a:r>
                <a:r>
                  <a:rPr lang="ru-RU" altLang="bg-BG" sz="1050" b="1" dirty="0" err="1">
                    <a:solidFill>
                      <a:schemeClr val="bg1"/>
                    </a:solidFill>
                  </a:rPr>
                  <a:t>нуждите</a:t>
                </a:r>
                <a:endParaRPr lang="ru-RU" altLang="bg-BG" sz="105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Текстово поле 19"/>
              <p:cNvSpPr txBox="1"/>
              <p:nvPr/>
            </p:nvSpPr>
            <p:spPr>
              <a:xfrm>
                <a:off x="10665520" y="4177518"/>
                <a:ext cx="3278427" cy="6539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2 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Оценка на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ресурсите</a:t>
                </a:r>
                <a:endParaRPr lang="ru-RU" sz="1100" b="1" kern="0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9" name="Текстово поле 21"/>
              <p:cNvSpPr txBox="1"/>
              <p:nvPr/>
            </p:nvSpPr>
            <p:spPr>
              <a:xfrm>
                <a:off x="11390479" y="5651900"/>
                <a:ext cx="2368200" cy="912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3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Формулиране</a:t>
                </a: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 на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програмата</a:t>
                </a:r>
                <a:endParaRPr lang="ru-RU" sz="1100" b="1" kern="0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0" name="Текстово поле 23"/>
              <p:cNvSpPr txBox="1"/>
              <p:nvPr/>
            </p:nvSpPr>
            <p:spPr>
              <a:xfrm>
                <a:off x="10665520" y="7261412"/>
                <a:ext cx="2384310" cy="912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4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Дизайн на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интервенцията</a:t>
                </a:r>
                <a:endParaRPr lang="ru-RU" sz="1100" b="1" kern="0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1" name="Текстово поле 25"/>
              <p:cNvSpPr txBox="1"/>
              <p:nvPr/>
            </p:nvSpPr>
            <p:spPr>
              <a:xfrm>
                <a:off x="7247473" y="8289376"/>
                <a:ext cx="2421900" cy="117033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5 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Управление и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мобилизиране</a:t>
                </a: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 на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ресурси</a:t>
                </a:r>
                <a:endParaRPr lang="bg-BG" sz="1100" b="1" kern="0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2" name="Текстово поле 27"/>
              <p:cNvSpPr txBox="1"/>
              <p:nvPr/>
            </p:nvSpPr>
            <p:spPr>
              <a:xfrm>
                <a:off x="4038857" y="7341044"/>
                <a:ext cx="2534672" cy="912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6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Изпълнение</a:t>
                </a: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 и мониторинг</a:t>
                </a:r>
              </a:p>
            </p:txBody>
          </p:sp>
          <p:sp>
            <p:nvSpPr>
              <p:cNvPr id="13" name="Текстово поле 29"/>
              <p:cNvSpPr txBox="1"/>
              <p:nvPr/>
            </p:nvSpPr>
            <p:spPr>
              <a:xfrm>
                <a:off x="3252143" y="5779791"/>
                <a:ext cx="2534672" cy="65394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7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Окончателни</a:t>
                </a: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 оценки</a:t>
                </a:r>
              </a:p>
            </p:txBody>
          </p:sp>
          <p:sp>
            <p:nvSpPr>
              <p:cNvPr id="14" name="Текстово поле 31"/>
              <p:cNvSpPr txBox="1"/>
              <p:nvPr/>
            </p:nvSpPr>
            <p:spPr>
              <a:xfrm>
                <a:off x="3893865" y="4042386"/>
                <a:ext cx="2303759" cy="912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8 </a:t>
                </a:r>
              </a:p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Разпространение</a:t>
                </a:r>
                <a:r>
                  <a:rPr lang="ru-RU" sz="1100" b="1" kern="0" dirty="0">
                    <a:solidFill>
                      <a:prstClr val="white"/>
                    </a:solidFill>
                    <a:latin typeface="Calibri"/>
                    <a:ea typeface="+mn-ea"/>
                  </a:rPr>
                  <a:t> и </a:t>
                </a:r>
                <a:r>
                  <a:rPr lang="ru-RU" sz="1100" b="1" kern="0" dirty="0" err="1">
                    <a:solidFill>
                      <a:prstClr val="white"/>
                    </a:solidFill>
                    <a:latin typeface="Calibri"/>
                    <a:ea typeface="+mn-ea"/>
                  </a:rPr>
                  <a:t>подобрение</a:t>
                </a:r>
                <a:endParaRPr lang="ru-RU" sz="1100" b="1" kern="0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5" name="Текстово поле 33"/>
              <p:cNvSpPr txBox="1">
                <a:spLocks noChangeArrowheads="1"/>
              </p:cNvSpPr>
              <p:nvPr/>
            </p:nvSpPr>
            <p:spPr bwMode="auto">
              <a:xfrm>
                <a:off x="6759859" y="4176828"/>
                <a:ext cx="3387505" cy="7953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 algn="ctr"/>
                <a:r>
                  <a:rPr lang="ru-RU" altLang="bg-BG" sz="1400" dirty="0" err="1"/>
                  <a:t>Хоризонтални</a:t>
                </a:r>
                <a:r>
                  <a:rPr lang="ru-RU" altLang="bg-BG" sz="1400" dirty="0"/>
                  <a:t> </a:t>
                </a:r>
                <a:r>
                  <a:rPr lang="ru-RU" altLang="bg-BG" sz="1400" dirty="0" err="1"/>
                  <a:t>съображения</a:t>
                </a:r>
                <a:endParaRPr lang="ru-RU" altLang="bg-BG" sz="1400" dirty="0"/>
              </a:p>
            </p:txBody>
          </p:sp>
          <p:sp>
            <p:nvSpPr>
              <p:cNvPr id="16" name="Текстово поле 37"/>
              <p:cNvSpPr txBox="1">
                <a:spLocks noChangeArrowheads="1"/>
              </p:cNvSpPr>
              <p:nvPr/>
            </p:nvSpPr>
            <p:spPr bwMode="auto">
              <a:xfrm>
                <a:off x="6573529" y="5101721"/>
                <a:ext cx="1774808" cy="8759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r>
                  <a:rPr lang="ru-RU" altLang="bg-BG" sz="1050" b="1" dirty="0"/>
                  <a:t>A:</a:t>
                </a:r>
                <a:endParaRPr lang="en-US" altLang="bg-BG" sz="1050" b="1" dirty="0"/>
              </a:p>
              <a:p>
                <a:pPr algn="ctr">
                  <a:defRPr/>
                </a:pPr>
                <a:r>
                  <a:rPr lang="ru-RU" altLang="bg-BG" sz="1050" b="1" dirty="0" err="1"/>
                  <a:t>Устойчивост</a:t>
                </a:r>
                <a:r>
                  <a:rPr lang="ru-RU" altLang="bg-BG" sz="1050" b="1" dirty="0"/>
                  <a:t> и финансиране</a:t>
                </a:r>
              </a:p>
            </p:txBody>
          </p:sp>
          <p:sp>
            <p:nvSpPr>
              <p:cNvPr id="17" name="Текстово поле 39"/>
              <p:cNvSpPr txBox="1">
                <a:spLocks noChangeArrowheads="1"/>
              </p:cNvSpPr>
              <p:nvPr/>
            </p:nvSpPr>
            <p:spPr bwMode="auto">
              <a:xfrm>
                <a:off x="8152328" y="5111374"/>
                <a:ext cx="2395050" cy="13682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r>
                  <a:rPr lang="ru-RU" altLang="bg-BG" sz="1050" b="1" dirty="0"/>
                  <a:t>Б:</a:t>
                </a:r>
              </a:p>
              <a:p>
                <a:pPr algn="ctr">
                  <a:defRPr/>
                </a:pPr>
                <a:r>
                  <a:rPr lang="ru-RU" altLang="bg-BG" sz="1050" b="1" dirty="0" err="1"/>
                  <a:t>Комуникация</a:t>
                </a:r>
                <a:r>
                  <a:rPr lang="ru-RU" altLang="bg-BG" sz="1050" b="1" dirty="0"/>
                  <a:t> и участие на </a:t>
                </a:r>
                <a:r>
                  <a:rPr lang="ru-RU" altLang="bg-BG" sz="1050" b="1" dirty="0" err="1"/>
                  <a:t>заинтересованите</a:t>
                </a:r>
                <a:r>
                  <a:rPr lang="ru-RU" altLang="bg-BG" sz="1050" b="1" dirty="0"/>
                  <a:t> </a:t>
                </a:r>
                <a:r>
                  <a:rPr lang="ru-RU" altLang="bg-BG" sz="1050" b="1" dirty="0" err="1"/>
                  <a:t>страни</a:t>
                </a:r>
                <a:endParaRPr lang="ru-RU" altLang="bg-BG" sz="1050" b="1" dirty="0"/>
              </a:p>
            </p:txBody>
          </p:sp>
          <p:sp>
            <p:nvSpPr>
              <p:cNvPr id="18" name="Текстово поле 41"/>
              <p:cNvSpPr txBox="1">
                <a:spLocks noChangeArrowheads="1"/>
              </p:cNvSpPr>
              <p:nvPr/>
            </p:nvSpPr>
            <p:spPr bwMode="auto">
              <a:xfrm>
                <a:off x="6307711" y="6479579"/>
                <a:ext cx="2309129" cy="875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r>
                  <a:rPr lang="ru-RU" altLang="bg-BG" sz="1050" b="1" dirty="0"/>
                  <a:t>В:</a:t>
                </a:r>
                <a:endParaRPr lang="en-US" altLang="bg-BG" sz="1050" b="1" dirty="0"/>
              </a:p>
              <a:p>
                <a:pPr algn="ctr">
                  <a:defRPr/>
                </a:pPr>
                <a:r>
                  <a:rPr lang="ru-RU" altLang="bg-BG" sz="1050" b="1" dirty="0"/>
                  <a:t>Развитие на персонала</a:t>
                </a:r>
              </a:p>
            </p:txBody>
          </p:sp>
          <p:sp>
            <p:nvSpPr>
              <p:cNvPr id="19" name="Текстово поле 43"/>
              <p:cNvSpPr txBox="1">
                <a:spLocks noChangeArrowheads="1"/>
              </p:cNvSpPr>
              <p:nvPr/>
            </p:nvSpPr>
            <p:spPr bwMode="auto">
              <a:xfrm>
                <a:off x="8431572" y="6532667"/>
                <a:ext cx="1965445" cy="13682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defRPr/>
                </a:pPr>
                <a:r>
                  <a:rPr lang="ru-RU" altLang="bg-BG" sz="1050" b="1" dirty="0"/>
                  <a:t>Г:</a:t>
                </a:r>
                <a:endParaRPr lang="en-US" altLang="bg-BG" sz="1050" b="1" dirty="0"/>
              </a:p>
              <a:p>
                <a:pPr algn="ctr">
                  <a:defRPr/>
                </a:pPr>
                <a:r>
                  <a:rPr lang="ru-RU" altLang="bg-BG" sz="1050" b="1" dirty="0" err="1"/>
                  <a:t>Етична</a:t>
                </a:r>
                <a:r>
                  <a:rPr lang="ru-RU" altLang="bg-BG" sz="1050" b="1" dirty="0"/>
                  <a:t> превенция на </a:t>
                </a:r>
                <a:r>
                  <a:rPr lang="ru-RU" altLang="bg-BG" sz="1050" b="1" dirty="0" err="1"/>
                  <a:t>употребата</a:t>
                </a:r>
                <a:r>
                  <a:rPr lang="ru-RU" altLang="bg-BG" sz="1050" b="1" dirty="0"/>
                  <a:t> на </a:t>
                </a:r>
                <a:r>
                  <a:rPr lang="ru-RU" altLang="bg-BG" sz="1050" b="1" dirty="0" err="1"/>
                  <a:t>наркотици</a:t>
                </a:r>
                <a:endParaRPr lang="ru-RU" altLang="bg-BG" sz="105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907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Какви ресурси са </a:t>
            </a:r>
            <a:r>
              <a:rPr lang="bg-BG" sz="2800" b="1" dirty="0" smtClean="0"/>
              <a:t>налични</a:t>
            </a:r>
            <a:r>
              <a:rPr lang="en-GB" sz="2800" b="1" dirty="0" smtClean="0"/>
              <a:t> – </a:t>
            </a:r>
            <a:r>
              <a:rPr lang="en-GB" sz="1600" b="1" dirty="0" smtClean="0"/>
              <a:t>EUPC </a:t>
            </a:r>
            <a:r>
              <a:rPr lang="bg-BG" sz="1600" b="1" dirty="0" smtClean="0"/>
              <a:t>материали</a:t>
            </a:r>
            <a:endParaRPr lang="en-US" sz="1600" b="1" dirty="0"/>
          </a:p>
        </p:txBody>
      </p:sp>
      <p:pic>
        <p:nvPicPr>
          <p:cNvPr id="3" name="object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18859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ject 14"/>
          <p:cNvSpPr txBox="1"/>
          <p:nvPr/>
        </p:nvSpPr>
        <p:spPr>
          <a:xfrm>
            <a:off x="770434" y="4137706"/>
            <a:ext cx="2000250" cy="958850"/>
          </a:xfrm>
          <a:prstGeom prst="rect">
            <a:avLst/>
          </a:prstGeom>
        </p:spPr>
        <p:txBody>
          <a:bodyPr lIns="0" tIns="45085" rIns="0" bIns="0">
            <a:spAutoFit/>
          </a:bodyPr>
          <a:lstStyle/>
          <a:p>
            <a:pPr algn="ctr">
              <a:spcBef>
                <a:spcPts val="355"/>
              </a:spcBef>
              <a:defRPr/>
            </a:pPr>
            <a:r>
              <a:rPr lang="ru-RU" sz="2000" b="1" spc="-5" dirty="0" err="1">
                <a:latin typeface="Calibri" panose="020F0502020204030204" pitchFamily="34" charset="0"/>
                <a:cs typeface="Tahoma"/>
              </a:rPr>
              <a:t>Ръководство</a:t>
            </a:r>
            <a:r>
              <a:rPr lang="ru-RU" sz="1600" b="1" spc="-5" dirty="0">
                <a:latin typeface="Tahoma"/>
                <a:cs typeface="Tahoma"/>
              </a:rPr>
              <a:t>
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284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страници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 с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подробни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въведения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,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пълен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списък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 със </a:t>
            </a:r>
            <a:r>
              <a:rPr lang="ru-RU" sz="1200" spc="-5" dirty="0" err="1">
                <a:latin typeface="Century Gothic" panose="020B0502020202020204" pitchFamily="34" charset="0"/>
                <a:cs typeface="Tahoma"/>
              </a:rPr>
              <a:t>стандарти</a:t>
            </a:r>
            <a:r>
              <a:rPr lang="ru-RU" sz="1200" spc="-5" dirty="0">
                <a:latin typeface="Century Gothic" panose="020B0502020202020204" pitchFamily="34" charset="0"/>
                <a:cs typeface="Tahoma"/>
              </a:rPr>
              <a:t>, речник</a:t>
            </a:r>
            <a:endParaRPr sz="1400" dirty="0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5" name="object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870463"/>
            <a:ext cx="1624013" cy="199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16"/>
          <p:cNvSpPr txBox="1"/>
          <p:nvPr/>
        </p:nvSpPr>
        <p:spPr>
          <a:xfrm>
            <a:off x="3439790" y="4143368"/>
            <a:ext cx="2160240" cy="589264"/>
          </a:xfrm>
          <a:prstGeom prst="rect">
            <a:avLst/>
          </a:prstGeom>
        </p:spPr>
        <p:txBody>
          <a:bodyPr wrap="square" lIns="0" tIns="45085" rIns="0" bIns="0">
            <a:spAutoFit/>
          </a:bodyPr>
          <a:lstStyle/>
          <a:p>
            <a:pPr algn="ctr">
              <a:spcBef>
                <a:spcPts val="355"/>
              </a:spcBef>
              <a:defRPr/>
            </a:pPr>
            <a:r>
              <a:rPr lang="ru-RU" sz="2000" b="1" spc="-28" dirty="0">
                <a:latin typeface="Calibri" panose="020F0502020204030204" pitchFamily="34" charset="0"/>
                <a:cs typeface="Tahoma"/>
              </a:rPr>
              <a:t>Кратко ръководство</a:t>
            </a:r>
            <a:r>
              <a:rPr lang="ru-RU" sz="1600" b="1" spc="-28" dirty="0">
                <a:latin typeface="Tahoma"/>
                <a:cs typeface="Tahoma"/>
              </a:rPr>
              <a:t>
</a:t>
            </a:r>
            <a:r>
              <a:rPr lang="ru-RU" sz="1200" spc="-28" dirty="0">
                <a:latin typeface="Century Gothic" panose="020B0502020202020204" pitchFamily="34" charset="0"/>
                <a:cs typeface="Tahoma"/>
              </a:rPr>
              <a:t>38 страници, с обобщения  </a:t>
            </a:r>
            <a:endParaRPr sz="1400" dirty="0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7" name="object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49" y="1844824"/>
            <a:ext cx="218757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17"/>
          <p:cNvSpPr txBox="1"/>
          <p:nvPr/>
        </p:nvSpPr>
        <p:spPr>
          <a:xfrm>
            <a:off x="6106530" y="4098426"/>
            <a:ext cx="2970212" cy="1392048"/>
          </a:xfrm>
          <a:prstGeom prst="rect">
            <a:avLst/>
          </a:prstGeom>
        </p:spPr>
        <p:txBody>
          <a:bodyPr lIns="0" tIns="45085" rIns="0" bIns="0">
            <a:spAutoFit/>
          </a:bodyPr>
          <a:lstStyle/>
          <a:p>
            <a:pPr>
              <a:spcBef>
                <a:spcPts val="355"/>
              </a:spcBef>
              <a:defRPr/>
            </a:pPr>
            <a:r>
              <a:rPr sz="2000" b="1" spc="-135" dirty="0">
                <a:latin typeface="Tahoma"/>
                <a:cs typeface="Tahoma"/>
              </a:rPr>
              <a:t> </a:t>
            </a:r>
            <a:r>
              <a:rPr sz="2000" b="1" spc="33" dirty="0">
                <a:latin typeface="Calibri" panose="020F0502020204030204" pitchFamily="34" charset="0"/>
                <a:cs typeface="Tahoma"/>
              </a:rPr>
              <a:t>EDPQS</a:t>
            </a:r>
            <a:r>
              <a:rPr sz="2000" b="1" spc="-135" dirty="0">
                <a:latin typeface="Calibri" panose="020F0502020204030204" pitchFamily="34" charset="0"/>
                <a:cs typeface="Tahoma"/>
              </a:rPr>
              <a:t> </a:t>
            </a:r>
            <a:r>
              <a:rPr sz="2000" b="1" spc="-5" dirty="0">
                <a:latin typeface="Calibri" panose="020F0502020204030204" pitchFamily="34" charset="0"/>
                <a:cs typeface="Tahoma"/>
              </a:rPr>
              <a:t>Toolkits</a:t>
            </a:r>
            <a:endParaRPr lang="bg-BG" sz="2000" b="1" spc="-5" dirty="0">
              <a:latin typeface="Calibri" panose="020F0502020204030204" pitchFamily="34" charset="0"/>
              <a:cs typeface="Tahoma"/>
            </a:endParaRPr>
          </a:p>
          <a:p>
            <a:pPr marL="174943" indent="-141923">
              <a:spcBef>
                <a:spcPts val="268"/>
              </a:spcBef>
              <a:buFontTx/>
              <a:buAutoNum type="arabicPeriod"/>
              <a:tabLst>
                <a:tab pos="174943" algn="l"/>
              </a:tabLst>
              <a:defRPr/>
            </a:pPr>
            <a:r>
              <a:rPr lang="bg-BG" sz="1200" dirty="0">
                <a:latin typeface="Century Gothic" panose="020B0502020202020204" pitchFamily="34" charset="0"/>
                <a:cs typeface="Calibri"/>
              </a:rPr>
              <a:t>Вземащи решения</a:t>
            </a:r>
          </a:p>
          <a:p>
            <a:pPr marL="174943" indent="-141923">
              <a:spcBef>
                <a:spcPts val="268"/>
              </a:spcBef>
              <a:buFontTx/>
              <a:buAutoNum type="arabicPeriod"/>
              <a:tabLst>
                <a:tab pos="174943" algn="l"/>
              </a:tabLst>
              <a:defRPr/>
            </a:pPr>
            <a:r>
              <a:rPr lang="bg-BG" sz="1200" dirty="0">
                <a:latin typeface="Century Gothic" panose="020B0502020202020204" pitchFamily="34" charset="0"/>
                <a:cs typeface="Calibri"/>
              </a:rPr>
              <a:t>Практикуващи</a:t>
            </a:r>
          </a:p>
          <a:p>
            <a:pPr marL="174943" indent="-141923">
              <a:spcBef>
                <a:spcPts val="268"/>
              </a:spcBef>
              <a:buFontTx/>
              <a:buAutoNum type="arabicPeriod"/>
              <a:tabLst>
                <a:tab pos="174943" algn="l"/>
              </a:tabLst>
              <a:defRPr/>
            </a:pPr>
            <a:r>
              <a:rPr lang="ru-RU" sz="1200" dirty="0" err="1">
                <a:latin typeface="Century Gothic" panose="020B0502020202020204" pitchFamily="34" charset="0"/>
                <a:cs typeface="Calibri"/>
              </a:rPr>
              <a:t>Координатори</a:t>
            </a:r>
            <a:r>
              <a:rPr lang="ru-RU" sz="1200" dirty="0">
                <a:latin typeface="Century Gothic" panose="020B0502020202020204" pitchFamily="34" charset="0"/>
                <a:cs typeface="Calibri"/>
              </a:rPr>
              <a:t> по превенция на </a:t>
            </a:r>
            <a:r>
              <a:rPr lang="ru-RU" sz="1200" dirty="0" err="1">
                <a:latin typeface="Century Gothic" panose="020B0502020202020204" pitchFamily="34" charset="0"/>
                <a:cs typeface="Calibri"/>
              </a:rPr>
              <a:t>местно</a:t>
            </a:r>
            <a:r>
              <a:rPr lang="ru-RU" sz="1200" dirty="0">
                <a:latin typeface="Century Gothic" panose="020B0502020202020204" pitchFamily="34" charset="0"/>
                <a:cs typeface="Calibri"/>
              </a:rPr>
              <a:t>/</a:t>
            </a:r>
            <a:r>
              <a:rPr lang="ru-RU" sz="1200" dirty="0" err="1">
                <a:latin typeface="Century Gothic" panose="020B0502020202020204" pitchFamily="34" charset="0"/>
                <a:cs typeface="Calibri"/>
              </a:rPr>
              <a:t>регионално</a:t>
            </a:r>
            <a:r>
              <a:rPr lang="ru-RU" sz="1200" dirty="0">
                <a:latin typeface="Century Gothic" panose="020B0502020202020204" pitchFamily="34" charset="0"/>
                <a:cs typeface="Calibri"/>
              </a:rPr>
              <a:t>/</a:t>
            </a:r>
            <a:r>
              <a:rPr lang="ru-RU" sz="1200" dirty="0" err="1">
                <a:latin typeface="Century Gothic" panose="020B0502020202020204" pitchFamily="34" charset="0"/>
                <a:cs typeface="Calibri"/>
              </a:rPr>
              <a:t>национално</a:t>
            </a:r>
            <a:r>
              <a:rPr lang="ru-RU" sz="1200" dirty="0">
                <a:latin typeface="Century Gothic" panose="020B0502020202020204" pitchFamily="34" charset="0"/>
                <a:cs typeface="Calibri"/>
              </a:rPr>
              <a:t> </a:t>
            </a:r>
            <a:r>
              <a:rPr lang="ru-RU" sz="1200" dirty="0" err="1">
                <a:latin typeface="Century Gothic" panose="020B0502020202020204" pitchFamily="34" charset="0"/>
                <a:cs typeface="Calibri"/>
              </a:rPr>
              <a:t>ниво</a:t>
            </a:r>
            <a:endParaRPr sz="1200" dirty="0">
              <a:latin typeface="Century Gothic" panose="020B0502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82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Нормативна база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30725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Чл. </a:t>
            </a:r>
            <a:r>
              <a:rPr lang="ru-RU" sz="1800" dirty="0" smtClean="0">
                <a:latin typeface="Century Gothic" panose="020B0502020202020204" pitchFamily="34" charset="0"/>
              </a:rPr>
              <a:t>84а</a:t>
            </a:r>
            <a:r>
              <a:rPr lang="ru-RU" sz="1800" dirty="0">
                <a:latin typeface="Century Gothic" panose="020B0502020202020204" pitchFamily="34" charset="0"/>
              </a:rPr>
              <a:t>. (Нов - ДВ, </a:t>
            </a:r>
            <a:r>
              <a:rPr lang="ru-RU" sz="1800" dirty="0" err="1">
                <a:latin typeface="Century Gothic" panose="020B0502020202020204" pitchFamily="34" charset="0"/>
              </a:rPr>
              <a:t>бр</a:t>
            </a:r>
            <a:r>
              <a:rPr lang="ru-RU" sz="1800" dirty="0">
                <a:latin typeface="Century Gothic" panose="020B0502020202020204" pitchFamily="34" charset="0"/>
              </a:rPr>
              <a:t>. 22 от 2010 г</a:t>
            </a:r>
            <a:r>
              <a:rPr lang="ru-RU" sz="1800" dirty="0" smtClean="0">
                <a:latin typeface="Century Gothic" panose="020B0502020202020204" pitchFamily="34" charset="0"/>
              </a:rPr>
              <a:t>.) от ЗКНВП. </a:t>
            </a:r>
            <a:r>
              <a:rPr lang="ru-RU" sz="1800" dirty="0" err="1">
                <a:latin typeface="Century Gothic" panose="020B0502020202020204" pitchFamily="34" charset="0"/>
              </a:rPr>
              <a:t>Условията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редът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осъществяване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вещества се определят с </a:t>
            </a:r>
            <a:r>
              <a:rPr lang="ru-RU" sz="1800" dirty="0" err="1">
                <a:latin typeface="Century Gothic" panose="020B0502020202020204" pitchFamily="34" charset="0"/>
              </a:rPr>
              <a:t>наредба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министъра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здравеопазването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министъра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образованието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науката</a:t>
            </a:r>
            <a:r>
              <a:rPr lang="ru-RU" sz="1800" dirty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 err="1">
                <a:latin typeface="Century Gothic" panose="020B0502020202020204" pitchFamily="34" charset="0"/>
                <a:hlinkClick r:id="rId2" action="ppaction://hlinkfile"/>
              </a:rPr>
              <a:t>Наредба</a:t>
            </a:r>
            <a:r>
              <a:rPr lang="ru-RU" sz="1800" dirty="0">
                <a:latin typeface="Century Gothic" panose="020B0502020202020204" pitchFamily="34" charset="0"/>
                <a:hlinkClick r:id="rId2" action="ppaction://hlinkfile"/>
              </a:rPr>
              <a:t> № 6 </a:t>
            </a:r>
            <a:r>
              <a:rPr lang="ru-RU" sz="1800" dirty="0">
                <a:latin typeface="Century Gothic" panose="020B0502020202020204" pitchFamily="34" charset="0"/>
              </a:rPr>
              <a:t>от 11 </a:t>
            </a:r>
            <a:r>
              <a:rPr lang="ru-RU" sz="1800" dirty="0" err="1">
                <a:latin typeface="Century Gothic" panose="020B0502020202020204" pitchFamily="34" charset="0"/>
              </a:rPr>
              <a:t>април</a:t>
            </a:r>
            <a:r>
              <a:rPr lang="ru-RU" sz="1800" dirty="0">
                <a:latin typeface="Century Gothic" panose="020B0502020202020204" pitchFamily="34" charset="0"/>
              </a:rPr>
              <a:t> 2014 г. за </a:t>
            </a:r>
            <a:r>
              <a:rPr lang="ru-RU" sz="1800" dirty="0" err="1">
                <a:latin typeface="Century Gothic" panose="020B0502020202020204" pitchFamily="34" charset="0"/>
              </a:rPr>
              <a:t>условията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реда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осъществяване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вещества, </a:t>
            </a:r>
            <a:r>
              <a:rPr lang="ru-RU" sz="1800" dirty="0" err="1" smtClean="0">
                <a:latin typeface="Century Gothic" panose="020B0502020202020204" pitchFamily="34" charset="0"/>
              </a:rPr>
              <a:t>издадена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от </a:t>
            </a:r>
            <a:r>
              <a:rPr lang="ru-RU" sz="1800" dirty="0" err="1">
                <a:latin typeface="Century Gothic" panose="020B0502020202020204" pitchFamily="34" charset="0"/>
              </a:rPr>
              <a:t>Министерството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здравеопазването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Министерството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образованието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науката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Обн</a:t>
            </a:r>
            <a:r>
              <a:rPr lang="ru-RU" sz="1800" dirty="0">
                <a:latin typeface="Century Gothic" panose="020B0502020202020204" pitchFamily="34" charset="0"/>
              </a:rPr>
              <a:t>. ДВ. бр.35 от 22 </a:t>
            </a:r>
            <a:r>
              <a:rPr lang="ru-RU" sz="1800" dirty="0" err="1">
                <a:latin typeface="Century Gothic" panose="020B0502020202020204" pitchFamily="34" charset="0"/>
              </a:rPr>
              <a:t>Април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2014 г.</a:t>
            </a:r>
            <a:endParaRPr lang="bg-BG" dirty="0" smtClean="0"/>
          </a:p>
          <a:p>
            <a:r>
              <a:rPr lang="en-US" sz="1800" dirty="0" smtClean="0">
                <a:latin typeface="Century Gothic" panose="020B0502020202020204" pitchFamily="34" charset="0"/>
                <a:hlinkClick r:id="rId3" action="ppaction://hlinkfile"/>
              </a:rPr>
              <a:t>Spisak_Programi_prevencia-07.2025.pdf</a:t>
            </a:r>
            <a:endParaRPr lang="en-US" sz="1800" dirty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Условия и </a:t>
            </a:r>
            <a:r>
              <a:rPr lang="ru-RU" sz="1800" dirty="0" err="1">
                <a:latin typeface="Century Gothic" panose="020B0502020202020204" pitchFamily="34" charset="0"/>
              </a:rPr>
              <a:t>ред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осъществяване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вещества. </a:t>
            </a: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Мониторинг и </a:t>
            </a:r>
            <a:r>
              <a:rPr lang="ru-RU" sz="1800" dirty="0" err="1">
                <a:latin typeface="Century Gothic" panose="020B0502020202020204" pitchFamily="34" charset="0"/>
              </a:rPr>
              <a:t>отчетност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превенция 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наркотични</a:t>
            </a:r>
            <a:r>
              <a:rPr lang="ru-RU" sz="1800" dirty="0">
                <a:latin typeface="Century Gothic" panose="020B0502020202020204" pitchFamily="34" charset="0"/>
              </a:rPr>
              <a:t> вещества </a:t>
            </a: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67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Обучение и развитие на капацитет</a:t>
            </a:r>
            <a:endParaRPr lang="en-US" sz="2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052736"/>
            <a:ext cx="8280920" cy="56927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2550" indent="0" algn="just">
              <a:buFont typeface="Wingdings 2" pitchFamily="18" charset="2"/>
              <a:buNone/>
            </a:pPr>
            <a:r>
              <a:rPr lang="bg-BG" altLang="en-US" sz="1800" b="1" kern="0" dirty="0" smtClean="0">
                <a:latin typeface="Century Gothic" panose="020B0502020202020204" pitchFamily="34" charset="0"/>
                <a:cs typeface="Arial" charset="0"/>
              </a:rPr>
              <a:t>ЗИД на ЗКНВП</a:t>
            </a:r>
          </a:p>
          <a:p>
            <a:pPr marL="82550" indent="0" algn="just">
              <a:buFont typeface="Wingdings 2" pitchFamily="18" charset="2"/>
              <a:buNone/>
            </a:pPr>
            <a:endParaRPr lang="bg-BG" altLang="en-US" sz="1800" b="1" kern="0" dirty="0" smtClean="0">
              <a:latin typeface="Century Gothic" panose="020B0502020202020204" pitchFamily="34" charset="0"/>
              <a:cs typeface="Arial" charset="0"/>
            </a:endParaRPr>
          </a:p>
          <a:p>
            <a:pPr marL="82550" indent="0" algn="just">
              <a:buFont typeface="Wingdings 2" pitchFamily="18" charset="2"/>
              <a:buNone/>
            </a:pP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(5)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Председателят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и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секретарят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съветите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по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ал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. 1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лица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с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висше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образование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с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образователно-квалификационна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степен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магистър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професионално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направление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Медицина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“,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Фармация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“,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Психология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“,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Социални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дейности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или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Педагогика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“.</a:t>
            </a:r>
            <a:endParaRPr lang="bg-BG" altLang="en-US" sz="1800" kern="0" dirty="0" smtClean="0">
              <a:latin typeface="Century Gothic" panose="020B0502020202020204" pitchFamily="34" charset="0"/>
              <a:cs typeface="Arial" charset="0"/>
            </a:endParaRPr>
          </a:p>
          <a:p>
            <a:pPr marL="82550" indent="0" algn="just">
              <a:buFont typeface="Wingdings 2" pitchFamily="18" charset="2"/>
              <a:buNone/>
            </a:pP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</a:p>
          <a:p>
            <a:pPr marL="82550" indent="0" algn="just">
              <a:buFont typeface="Wingdings 2" pitchFamily="18" charset="2"/>
              <a:buNone/>
            </a:pP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(6)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Експертите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в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превантивните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информационни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центрове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по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ал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. 1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лица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с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висше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образование</a:t>
            </a:r>
            <a:r>
              <a:rPr lang="bg-BG" altLang="en-US" sz="1800" kern="0" dirty="0" smtClean="0">
                <a:latin typeface="Century Gothic" panose="020B0502020202020204" pitchFamily="34" charset="0"/>
                <a:cs typeface="Arial" charset="0"/>
              </a:rPr>
              <a:t>,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с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образователно-квалификационна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степен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бакалавър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или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магистър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професионално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направление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Психология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“,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Социални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дейности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или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„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Педагогика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“.</a:t>
            </a:r>
            <a:endParaRPr lang="bg-BG" altLang="en-US" sz="1800" kern="0" dirty="0" smtClean="0">
              <a:latin typeface="Century Gothic" panose="020B0502020202020204" pitchFamily="34" charset="0"/>
              <a:cs typeface="Arial" charset="0"/>
            </a:endParaRPr>
          </a:p>
          <a:p>
            <a:pPr marL="82550" indent="0" algn="just">
              <a:buFont typeface="Wingdings 2" pitchFamily="18" charset="2"/>
              <a:buNone/>
            </a:pP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</a:p>
          <a:p>
            <a:pPr marL="82550" indent="0" algn="just">
              <a:buFont typeface="Wingdings 2" pitchFamily="18" charset="2"/>
              <a:buNone/>
            </a:pP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(7)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Експертите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в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превантивните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информационни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центрове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по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ал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. 1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преминават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обучения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условия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и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ред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,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определени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в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правилника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за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организацията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и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дейността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Националния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съвет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по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наркотичните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 </a:t>
            </a:r>
            <a:r>
              <a:rPr lang="en-GB" altLang="en-US" sz="1800" kern="0" dirty="0" err="1" smtClean="0">
                <a:latin typeface="Century Gothic" panose="020B0502020202020204" pitchFamily="34" charset="0"/>
                <a:cs typeface="Arial" charset="0"/>
              </a:rPr>
              <a:t>вещества</a:t>
            </a:r>
            <a:r>
              <a:rPr lang="en-GB" altLang="en-US" sz="1800" kern="0" dirty="0" smtClean="0">
                <a:latin typeface="Century Gothic" panose="020B0502020202020204" pitchFamily="34" charset="0"/>
                <a:cs typeface="Arial" charset="0"/>
              </a:rPr>
              <a:t>. </a:t>
            </a:r>
            <a:endParaRPr lang="bg-BG" altLang="en-US" sz="1800" kern="0" dirty="0" smtClean="0">
              <a:latin typeface="Century Gothic" panose="020B0502020202020204" pitchFamily="34" charset="0"/>
              <a:cs typeface="Arial" charset="0"/>
            </a:endParaRPr>
          </a:p>
          <a:p>
            <a:pPr marL="82550" indent="0" algn="just">
              <a:buFont typeface="Wingdings 2" pitchFamily="18" charset="2"/>
              <a:buNone/>
            </a:pPr>
            <a:endParaRPr lang="en-GB" altLang="en-US" sz="1800" kern="0" dirty="0" smtClean="0">
              <a:latin typeface="Arial" charset="0"/>
              <a:cs typeface="Arial" charset="0"/>
            </a:endParaRPr>
          </a:p>
          <a:p>
            <a:pPr marL="82550" indent="0" algn="just">
              <a:buFont typeface="Wingdings 2" pitchFamily="18" charset="2"/>
              <a:buNone/>
            </a:pPr>
            <a:endParaRPr lang="en-GB" altLang="en-US" sz="1800" kern="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2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3" y="1152525"/>
            <a:ext cx="8754938" cy="5095875"/>
          </a:xfrm>
        </p:spPr>
        <p:txBody>
          <a:bodyPr/>
          <a:lstStyle/>
          <a:p>
            <a:pPr marL="82550" indent="0" algn="just">
              <a:buFont typeface="Wingdings 2" panose="05020102010507070707" pitchFamily="18" charset="2"/>
              <a:buNone/>
              <a:defRPr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0" algn="just">
              <a:buFont typeface="Wingdings 2" panose="05020102010507070707" pitchFamily="18" charset="2"/>
              <a:buNone/>
              <a:defRPr/>
            </a:pP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Да 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се определят рамките по отношение на базираната на доказателства методология и дейност и да се подкрепи тяхното приложение на 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практика. </a:t>
            </a:r>
            <a:endParaRPr lang="ru-RU" sz="1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2550" indent="0" algn="just">
              <a:buFont typeface="Wingdings 2" panose="05020102010507070707" pitchFamily="18" charset="2"/>
              <a:buNone/>
              <a:defRPr/>
            </a:pP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Да 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се стандартизират изискванията по отношение на темите и съдържанието на обученията, предлагани на екипите, работещи в областта на превенцията, както и на експерти от </a:t>
            </a:r>
            <a:r>
              <a:rPr lang="ru-RU" sz="1800" dirty="0" err="1">
                <a:latin typeface="Century Gothic" panose="020B0502020202020204" pitchFamily="34" charset="0"/>
                <a:cs typeface="Arial" panose="020B0604020202020204" pitchFamily="34" charset="0"/>
              </a:rPr>
              <a:t>партниращите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ru-RU" sz="1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82550" indent="0" algn="just">
              <a:buNone/>
              <a:defRPr/>
            </a:pP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Да 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се подпомогне въвеждането и прилагането на Европейските стандарти за качество на превенцията на употребата на </a:t>
            </a:r>
            <a:r>
              <a:rPr lang="ru-RU" sz="1800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наркотици</a:t>
            </a:r>
            <a:r>
              <a:rPr lang="bg-BG" sz="1800" dirty="0"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n-US" sz="18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5450" algn="just">
              <a:buFontTx/>
              <a:buChar char="-"/>
              <a:defRPr/>
            </a:pPr>
            <a:endParaRPr lang="en-US" sz="18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425450" algn="just">
              <a:buFontTx/>
              <a:buChar char="-"/>
              <a:defRPr/>
            </a:pPr>
            <a:r>
              <a:rPr lang="ru-RU" sz="1800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Общият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брой на модулите е 10. Продължителността на всеки отделен модул се определя от обема и сложността на темата и е между 8 и 30 </a:t>
            </a:r>
            <a:r>
              <a:rPr lang="ru-RU" sz="1800" dirty="0" err="1">
                <a:latin typeface="Century Gothic" panose="020B0502020202020204" pitchFamily="34" charset="0"/>
                <a:cs typeface="Arial" panose="020B0604020202020204" pitchFamily="34" charset="0"/>
              </a:rPr>
              <a:t>учебни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часа. </a:t>
            </a:r>
            <a:r>
              <a:rPr lang="ru-RU" sz="1800" dirty="0" err="1">
                <a:latin typeface="Century Gothic" panose="020B0502020202020204" pitchFamily="34" charset="0"/>
                <a:cs typeface="Arial" panose="020B0604020202020204" pitchFamily="34" charset="0"/>
              </a:rPr>
              <a:t>П</a:t>
            </a:r>
            <a:r>
              <a:rPr lang="ru-RU" sz="1800" dirty="0" err="1" smtClean="0">
                <a:latin typeface="Century Gothic" panose="020B0502020202020204" pitchFamily="34" charset="0"/>
                <a:cs typeface="Arial" panose="020B0604020202020204" pitchFamily="34" charset="0"/>
              </a:rPr>
              <a:t>редлага</a:t>
            </a:r>
            <a:r>
              <a:rPr lang="ru-RU" sz="1800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  <a:cs typeface="Arial" panose="020B0604020202020204" pitchFamily="34" charset="0"/>
              </a:rPr>
              <a:t>се цялата програма да трае общо 150 учебни часа, разпределени в рамките на една година. </a:t>
            </a:r>
          </a:p>
          <a:p>
            <a:pPr marL="82550" indent="0" algn="just">
              <a:buNone/>
              <a:defRPr/>
            </a:pPr>
            <a:endParaRPr lang="ru-RU" sz="18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/>
              <a:t>Предложение за </a:t>
            </a:r>
            <a:r>
              <a:rPr lang="ru-RU" sz="2400" b="1" dirty="0" err="1"/>
              <a:t>Учебен</a:t>
            </a:r>
            <a:r>
              <a:rPr lang="ru-RU" sz="2400" b="1" dirty="0"/>
              <a:t> план (</a:t>
            </a:r>
            <a:r>
              <a:rPr lang="ru-RU" sz="2400" b="1" dirty="0" err="1"/>
              <a:t>курикулум</a:t>
            </a:r>
            <a:r>
              <a:rPr lang="ru-RU" sz="2400" b="1" dirty="0"/>
              <a:t>) по превенция на </a:t>
            </a:r>
            <a:r>
              <a:rPr lang="ru-RU" sz="2400" b="1" dirty="0" err="1"/>
              <a:t>употребата</a:t>
            </a:r>
            <a:r>
              <a:rPr lang="ru-RU" sz="2400" b="1" dirty="0"/>
              <a:t> на </a:t>
            </a:r>
            <a:r>
              <a:rPr lang="ru-RU" sz="2400" b="1" dirty="0" err="1"/>
              <a:t>наркотични</a:t>
            </a:r>
            <a:r>
              <a:rPr lang="ru-RU" sz="2400" b="1" dirty="0"/>
              <a:t> вещества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237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Модули на учебния план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760" y="1412776"/>
            <a:ext cx="8229600" cy="4104456"/>
          </a:xfrm>
        </p:spPr>
        <p:txBody>
          <a:bodyPr/>
          <a:lstStyle/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1. Обща информация за ПАВ. </a:t>
            </a:r>
            <a:r>
              <a:rPr lang="ru-RU" sz="1600" dirty="0" err="1">
                <a:latin typeface="Century Gothic" panose="020B0502020202020204" pitchFamily="34" charset="0"/>
              </a:rPr>
              <a:t>Медицински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аспекти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зависимостта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r>
              <a:rPr lang="ru-RU" sz="1600" dirty="0" err="1">
                <a:latin typeface="Century Gothic" panose="020B0502020202020204" pitchFamily="34" charset="0"/>
              </a:rPr>
              <a:t>Епидемиология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2. </a:t>
            </a:r>
            <a:r>
              <a:rPr lang="ru-RU" sz="1600" dirty="0" err="1">
                <a:latin typeface="Century Gothic" panose="020B0502020202020204" pitchFamily="34" charset="0"/>
              </a:rPr>
              <a:t>Теоретични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основи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превенцията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r>
              <a:rPr lang="ru-RU" sz="1600" dirty="0" err="1">
                <a:latin typeface="Century Gothic" panose="020B0502020202020204" pitchFamily="34" charset="0"/>
              </a:rPr>
              <a:t>Рискови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протективни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фактори</a:t>
            </a:r>
            <a:r>
              <a:rPr lang="ru-RU" sz="1600" dirty="0">
                <a:latin typeface="Century Gothic" panose="020B0502020202020204" pitchFamily="34" charset="0"/>
              </a:rPr>
              <a:t>. Оценка на риска.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3. </a:t>
            </a:r>
            <a:r>
              <a:rPr lang="ru-RU" sz="1600" dirty="0" err="1">
                <a:latin typeface="Century Gothic" panose="020B0502020202020204" pitchFamily="34" charset="0"/>
              </a:rPr>
              <a:t>Видове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програми</a:t>
            </a:r>
            <a:r>
              <a:rPr lang="ru-RU" sz="1600" dirty="0">
                <a:latin typeface="Century Gothic" panose="020B0502020202020204" pitchFamily="34" charset="0"/>
              </a:rPr>
              <a:t>.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4. </a:t>
            </a:r>
            <a:r>
              <a:rPr lang="ru-RU" sz="16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600" dirty="0">
                <a:latin typeface="Century Gothic" panose="020B0502020202020204" pitchFamily="34" charset="0"/>
              </a:rPr>
              <a:t> подходи в </a:t>
            </a:r>
            <a:r>
              <a:rPr lang="ru-RU" sz="1600" dirty="0" err="1">
                <a:latin typeface="Century Gothic" panose="020B0502020202020204" pitchFamily="34" charset="0"/>
              </a:rPr>
              <a:t>различни</a:t>
            </a:r>
            <a:r>
              <a:rPr lang="ru-RU" sz="1600" dirty="0">
                <a:latin typeface="Century Gothic" panose="020B0502020202020204" pitchFamily="34" charset="0"/>
              </a:rPr>
              <a:t> условия.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5. </a:t>
            </a:r>
            <a:r>
              <a:rPr lang="ru-RU" sz="1600" dirty="0" err="1">
                <a:latin typeface="Century Gothic" panose="020B0502020202020204" pitchFamily="34" charset="0"/>
              </a:rPr>
              <a:t>Методи</a:t>
            </a:r>
            <a:r>
              <a:rPr lang="ru-RU" sz="1600" dirty="0">
                <a:latin typeface="Century Gothic" panose="020B0502020202020204" pitchFamily="34" charset="0"/>
              </a:rPr>
              <a:t> и подходи на работа.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6. </a:t>
            </a:r>
            <a:r>
              <a:rPr lang="ru-RU" sz="1600" dirty="0" err="1">
                <a:latin typeface="Century Gothic" panose="020B0502020202020204" pitchFamily="34" charset="0"/>
              </a:rPr>
              <a:t>Специфични</a:t>
            </a:r>
            <a:r>
              <a:rPr lang="ru-RU" sz="1600" dirty="0">
                <a:latin typeface="Century Gothic" panose="020B0502020202020204" pitchFamily="34" charset="0"/>
              </a:rPr>
              <a:t> подходи при работа </a:t>
            </a:r>
            <a:r>
              <a:rPr lang="ru-RU" sz="1600" dirty="0" err="1">
                <a:latin typeface="Century Gothic" panose="020B0502020202020204" pitchFamily="34" charset="0"/>
              </a:rPr>
              <a:t>със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специфични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социални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групи</a:t>
            </a:r>
            <a:r>
              <a:rPr lang="ru-RU" sz="1600" dirty="0">
                <a:latin typeface="Century Gothic" panose="020B0502020202020204" pitchFamily="34" charset="0"/>
              </a:rPr>
              <a:t> (</a:t>
            </a:r>
            <a:r>
              <a:rPr lang="ru-RU" sz="1600" dirty="0" err="1">
                <a:latin typeface="Century Gothic" panose="020B0502020202020204" pitchFamily="34" charset="0"/>
              </a:rPr>
              <a:t>различни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популации</a:t>
            </a:r>
            <a:r>
              <a:rPr lang="ru-RU" sz="1600" dirty="0">
                <a:latin typeface="Century Gothic" panose="020B0502020202020204" pitchFamily="34" charset="0"/>
              </a:rPr>
              <a:t>) и </a:t>
            </a:r>
            <a:r>
              <a:rPr lang="ru-RU" sz="1600" dirty="0" err="1">
                <a:latin typeface="Century Gothic" panose="020B0502020202020204" pitchFamily="34" charset="0"/>
              </a:rPr>
              <a:t>проблемна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употреба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7. </a:t>
            </a:r>
            <a:r>
              <a:rPr lang="ru-RU" sz="1600" dirty="0" err="1">
                <a:latin typeface="Century Gothic" panose="020B0502020202020204" pitchFamily="34" charset="0"/>
              </a:rPr>
              <a:t>Създаване</a:t>
            </a:r>
            <a:r>
              <a:rPr lang="ru-RU" sz="1600" dirty="0">
                <a:latin typeface="Century Gothic" panose="020B0502020202020204" pitchFamily="34" charset="0"/>
              </a:rPr>
              <a:t> и </a:t>
            </a:r>
            <a:r>
              <a:rPr lang="ru-RU" sz="1600" dirty="0" err="1">
                <a:latin typeface="Century Gothic" panose="020B0502020202020204" pitchFamily="34" charset="0"/>
              </a:rPr>
              <a:t>изпълнение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превантивна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програма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r>
              <a:rPr lang="ru-RU" sz="1600" dirty="0" err="1">
                <a:latin typeface="Century Gothic" panose="020B0502020202020204" pitchFamily="34" charset="0"/>
              </a:rPr>
              <a:t>Проектен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цикъл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8. Европейски </a:t>
            </a:r>
            <a:r>
              <a:rPr lang="ru-RU" sz="1600" dirty="0" err="1">
                <a:latin typeface="Century Gothic" panose="020B0502020202020204" pitchFamily="34" charset="0"/>
              </a:rPr>
              <a:t>стандарти</a:t>
            </a:r>
            <a:r>
              <a:rPr lang="ru-RU" sz="1600" dirty="0">
                <a:latin typeface="Century Gothic" panose="020B0502020202020204" pitchFamily="34" charset="0"/>
              </a:rPr>
              <a:t> за качество по превенция (EDPQS)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9. Оценка и мониторинг. </a:t>
            </a:r>
            <a:r>
              <a:rPr lang="ru-RU" sz="1600" dirty="0" err="1">
                <a:latin typeface="Century Gothic" panose="020B0502020202020204" pitchFamily="34" charset="0"/>
              </a:rPr>
              <a:t>Ефективност</a:t>
            </a:r>
            <a:r>
              <a:rPr lang="ru-RU" sz="1600" dirty="0">
                <a:latin typeface="Century Gothic" panose="020B0502020202020204" pitchFamily="34" charset="0"/>
              </a:rPr>
              <a:t> на </a:t>
            </a:r>
            <a:r>
              <a:rPr lang="ru-RU" sz="1600" dirty="0" err="1">
                <a:latin typeface="Century Gothic" panose="020B0502020202020204" pitchFamily="34" charset="0"/>
              </a:rPr>
              <a:t>превантивната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дейност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</a:p>
          <a:p>
            <a:r>
              <a:rPr lang="ru-RU" sz="1600" dirty="0" err="1">
                <a:latin typeface="Century Gothic" panose="020B0502020202020204" pitchFamily="34" charset="0"/>
              </a:rPr>
              <a:t>Модул</a:t>
            </a:r>
            <a:r>
              <a:rPr lang="ru-RU" sz="1600" dirty="0">
                <a:latin typeface="Century Gothic" panose="020B0502020202020204" pitchFamily="34" charset="0"/>
              </a:rPr>
              <a:t> 10. </a:t>
            </a:r>
            <a:r>
              <a:rPr lang="ru-RU" sz="1600" dirty="0" err="1">
                <a:latin typeface="Century Gothic" panose="020B0502020202020204" pitchFamily="34" charset="0"/>
              </a:rPr>
              <a:t>Устойчивост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r>
              <a:rPr lang="ru-RU" sz="1600" dirty="0" err="1">
                <a:latin typeface="Century Gothic" panose="020B0502020202020204" pitchFamily="34" charset="0"/>
              </a:rPr>
              <a:t>Партньорство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  <a:r>
              <a:rPr lang="ru-RU" sz="1600" dirty="0" err="1">
                <a:latin typeface="Century Gothic" panose="020B0502020202020204" pitchFamily="34" charset="0"/>
              </a:rPr>
              <a:t>Обществена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latin typeface="Century Gothic" panose="020B0502020202020204" pitchFamily="34" charset="0"/>
              </a:rPr>
              <a:t>подкрепа</a:t>
            </a:r>
            <a:r>
              <a:rPr lang="ru-RU" sz="1600" dirty="0">
                <a:latin typeface="Century Gothic" panose="020B0502020202020204" pitchFamily="34" charset="0"/>
              </a:rPr>
              <a:t>. </a:t>
            </a:r>
          </a:p>
          <a:p>
            <a:pPr marL="0" indent="0">
              <a:buNone/>
            </a:pPr>
            <a:endParaRPr lang="ru-RU" sz="1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6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600" dirty="0">
              <a:latin typeface="Century Gothic" panose="020B0502020202020204" pitchFamily="34" charset="0"/>
            </a:endParaRPr>
          </a:p>
          <a:p>
            <a:endParaRPr lang="ru-RU" sz="16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28112" y="5805264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indent="0">
              <a:buFont typeface="Wingdings 2" pitchFamily="18" charset="2"/>
              <a:buNone/>
            </a:pPr>
            <a:r>
              <a:rPr lang="en-GB" altLang="en-US" sz="1400" b="1" i="1" dirty="0">
                <a:latin typeface="Arial" charset="0"/>
                <a:cs typeface="Arial" charset="0"/>
                <a:hlinkClick r:id="rId2"/>
              </a:rPr>
              <a:t>https://www.euda.europa.eu/best-practice/european-prevention-curriculum-eupc_en</a:t>
            </a:r>
            <a:endParaRPr lang="en-GB" altLang="en-US" sz="1400" b="1" i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8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Превантивни програми</a:t>
            </a:r>
            <a:endParaRPr lang="en-US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575556" y="1333851"/>
            <a:ext cx="1944216" cy="79208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ПРОГРАМИ, НАСОЧЕНИ КЪМ СЕМЕЙСТВОТО</a:t>
            </a:r>
            <a:endParaRPr lang="en-US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3528" y="2156972"/>
            <a:ext cx="2448272" cy="37923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/>
              <a:t>М</a:t>
            </a:r>
            <a:r>
              <a:rPr lang="ru-RU" sz="1400" b="1" dirty="0" err="1" smtClean="0"/>
              <a:t>огат</a:t>
            </a:r>
            <a:r>
              <a:rPr lang="ru-RU" sz="1400" b="1" dirty="0" smtClean="0"/>
              <a:t> да </a:t>
            </a:r>
            <a:r>
              <a:rPr lang="ru-RU" sz="1400" b="1" dirty="0" err="1" smtClean="0"/>
              <a:t>подсилят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протективните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фактори</a:t>
            </a:r>
            <a:r>
              <a:rPr lang="ru-RU" sz="1400" b="1" dirty="0" smtClean="0"/>
              <a:t> сред </a:t>
            </a:r>
            <a:r>
              <a:rPr lang="ru-RU" sz="1400" b="1" dirty="0" err="1" smtClean="0"/>
              <a:t>децата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като</a:t>
            </a:r>
            <a:r>
              <a:rPr lang="ru-RU" sz="1400" b="1" dirty="0" smtClean="0"/>
              <a:t> учат </a:t>
            </a:r>
            <a:r>
              <a:rPr lang="ru-RU" sz="1400" b="1" dirty="0" err="1" smtClean="0"/>
              <a:t>родителите</a:t>
            </a:r>
            <a:r>
              <a:rPr lang="ru-RU" sz="1400" b="1" dirty="0" smtClean="0"/>
              <a:t> на </a:t>
            </a:r>
            <a:r>
              <a:rPr lang="ru-RU" sz="1400" b="1" dirty="0" err="1"/>
              <a:t>по-добри</a:t>
            </a:r>
            <a:r>
              <a:rPr lang="ru-RU" sz="1400" b="1" dirty="0"/>
              <a:t> </a:t>
            </a:r>
            <a:r>
              <a:rPr lang="ru-RU" sz="1400" b="1" dirty="0" err="1" smtClean="0"/>
              <a:t>комуникативни</a:t>
            </a:r>
            <a:r>
              <a:rPr lang="ru-RU" sz="1400" b="1" dirty="0" smtClean="0"/>
              <a:t> умения</a:t>
            </a:r>
            <a:r>
              <a:rPr lang="ru-RU" sz="1400" b="1" dirty="0"/>
              <a:t>, </a:t>
            </a:r>
            <a:r>
              <a:rPr lang="ru-RU" sz="1400" b="1" dirty="0" err="1"/>
              <a:t>подходящи</a:t>
            </a:r>
            <a:r>
              <a:rPr lang="ru-RU" sz="1400" b="1" dirty="0"/>
              <a:t> </a:t>
            </a:r>
            <a:r>
              <a:rPr lang="ru-RU" sz="1400" b="1" dirty="0" err="1"/>
              <a:t>дисциплинарни</a:t>
            </a:r>
            <a:r>
              <a:rPr lang="ru-RU" sz="1400" b="1" dirty="0"/>
              <a:t> </a:t>
            </a:r>
            <a:r>
              <a:rPr lang="ru-RU" sz="1400" b="1" dirty="0" err="1"/>
              <a:t>стилове</a:t>
            </a:r>
            <a:r>
              <a:rPr lang="ru-RU" sz="1400" b="1" dirty="0"/>
              <a:t>  </a:t>
            </a:r>
            <a:r>
              <a:rPr lang="ru-RU" sz="1400" b="1" dirty="0" err="1"/>
              <a:t>устойчиви</a:t>
            </a:r>
            <a:r>
              <a:rPr lang="ru-RU" sz="1400" b="1" dirty="0"/>
              <a:t> и </a:t>
            </a:r>
            <a:r>
              <a:rPr lang="ru-RU" sz="1400" b="1" dirty="0" err="1"/>
              <a:t>последователни</a:t>
            </a:r>
            <a:r>
              <a:rPr lang="ru-RU" sz="1400" b="1" dirty="0"/>
              <a:t> </a:t>
            </a:r>
          </a:p>
          <a:p>
            <a:pPr algn="ctr"/>
            <a:r>
              <a:rPr lang="ru-RU" sz="1400" b="1" dirty="0"/>
              <a:t>     мерки </a:t>
            </a:r>
            <a:r>
              <a:rPr lang="ru-RU" sz="1400" b="1" dirty="0" err="1"/>
              <a:t>свързани</a:t>
            </a:r>
            <a:r>
              <a:rPr lang="ru-RU" sz="1400" b="1" dirty="0"/>
              <a:t> с </a:t>
            </a:r>
            <a:r>
              <a:rPr lang="ru-RU" sz="1400" b="1" dirty="0" err="1" smtClean="0"/>
              <a:t>правилата</a:t>
            </a:r>
            <a:r>
              <a:rPr lang="ru-RU" sz="1400" b="1" dirty="0"/>
              <a:t>, подходи </a:t>
            </a:r>
            <a:r>
              <a:rPr lang="ru-RU" sz="1400" b="1" dirty="0" err="1"/>
              <a:t>насочени</a:t>
            </a:r>
            <a:r>
              <a:rPr lang="ru-RU" sz="1400" b="1" dirty="0"/>
              <a:t> към </a:t>
            </a:r>
          </a:p>
          <a:p>
            <a:pPr algn="ctr"/>
            <a:r>
              <a:rPr lang="ru-RU" sz="1400" b="1" dirty="0"/>
              <a:t>     </a:t>
            </a:r>
            <a:r>
              <a:rPr lang="ru-RU" sz="1400" b="1" dirty="0" err="1"/>
              <a:t>управлението</a:t>
            </a:r>
            <a:r>
              <a:rPr lang="ru-RU" sz="1400" b="1" dirty="0"/>
              <a:t> на </a:t>
            </a:r>
            <a:r>
              <a:rPr lang="ru-RU" sz="1400" b="1" dirty="0" err="1" smtClean="0"/>
              <a:t>семейството</a:t>
            </a:r>
            <a:endParaRPr lang="ru-RU" sz="1400" b="1" dirty="0"/>
          </a:p>
        </p:txBody>
      </p:sp>
      <p:sp>
        <p:nvSpPr>
          <p:cNvPr id="12" name="Rectangle 11"/>
          <p:cNvSpPr/>
          <p:nvPr/>
        </p:nvSpPr>
        <p:spPr>
          <a:xfrm>
            <a:off x="3563888" y="1333851"/>
            <a:ext cx="1944216" cy="79208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ПРОГРАМИ В УЧИЛИЩЕ</a:t>
            </a:r>
            <a:endParaRPr lang="en-US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83868" y="2156972"/>
            <a:ext cx="2304256" cy="379230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Фокусират</a:t>
            </a:r>
            <a:r>
              <a:rPr lang="ru-RU" sz="1400" b="1" dirty="0" smtClean="0"/>
              <a:t> се </a:t>
            </a:r>
            <a:r>
              <a:rPr lang="ru-RU" sz="1400" b="1" dirty="0" err="1"/>
              <a:t>върху</a:t>
            </a:r>
            <a:r>
              <a:rPr lang="ru-RU" sz="1400" b="1" dirty="0"/>
              <a:t> </a:t>
            </a:r>
            <a:r>
              <a:rPr lang="ru-RU" sz="1400" b="1" dirty="0" err="1"/>
              <a:t>социалните</a:t>
            </a:r>
            <a:r>
              <a:rPr lang="ru-RU" sz="1400" b="1" dirty="0"/>
              <a:t>, </a:t>
            </a:r>
            <a:r>
              <a:rPr lang="ru-RU" sz="1400" b="1" dirty="0" err="1"/>
              <a:t>емоционални</a:t>
            </a:r>
            <a:r>
              <a:rPr lang="ru-RU" sz="1400" b="1" dirty="0"/>
              <a:t> и </a:t>
            </a:r>
            <a:r>
              <a:rPr lang="ru-RU" sz="1400" b="1" dirty="0" err="1"/>
              <a:t>академични</a:t>
            </a:r>
            <a:r>
              <a:rPr lang="ru-RU" sz="1400" b="1" dirty="0"/>
              <a:t> умения на </a:t>
            </a:r>
            <a:r>
              <a:rPr lang="ru-RU" sz="1400" b="1" dirty="0" err="1" smtClean="0"/>
              <a:t>децата</a:t>
            </a:r>
            <a:r>
              <a:rPr lang="ru-RU" sz="1400" b="1" dirty="0"/>
              <a:t>. </a:t>
            </a:r>
            <a:r>
              <a:rPr lang="ru-RU" sz="1400" b="1" dirty="0" err="1"/>
              <a:t>Ориентирани</a:t>
            </a:r>
            <a:r>
              <a:rPr lang="ru-RU" sz="1400" b="1" dirty="0"/>
              <a:t> </a:t>
            </a:r>
            <a:r>
              <a:rPr lang="ru-RU" sz="1400" b="1" dirty="0" err="1"/>
              <a:t>са</a:t>
            </a:r>
            <a:r>
              <a:rPr lang="ru-RU" sz="1400" b="1" dirty="0"/>
              <a:t> към </a:t>
            </a:r>
            <a:r>
              <a:rPr lang="ru-RU" sz="1400" b="1" dirty="0" err="1" smtClean="0"/>
              <a:t>подобряване</a:t>
            </a:r>
            <a:r>
              <a:rPr lang="ru-RU" sz="1400" b="1" dirty="0" smtClean="0"/>
              <a:t> на </a:t>
            </a:r>
            <a:r>
              <a:rPr lang="ru-RU" sz="1400" b="1" dirty="0" err="1" smtClean="0"/>
              <a:t>взаимоотношенията</a:t>
            </a:r>
            <a:r>
              <a:rPr lang="ru-RU" sz="1400" b="1" dirty="0" smtClean="0"/>
              <a:t> с </a:t>
            </a:r>
            <a:r>
              <a:rPr lang="ru-RU" sz="1400" b="1" dirty="0" err="1" smtClean="0"/>
              <a:t>възрастните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самоконтрола</a:t>
            </a:r>
            <a:r>
              <a:rPr lang="ru-RU" sz="1400" b="1" dirty="0" smtClean="0"/>
              <a:t>,  </a:t>
            </a:r>
            <a:r>
              <a:rPr lang="ru-RU" sz="1400" b="1" dirty="0" err="1" smtClean="0"/>
              <a:t>уменията</a:t>
            </a:r>
            <a:r>
              <a:rPr lang="ru-RU" sz="1400" b="1" dirty="0" smtClean="0"/>
              <a:t> за </a:t>
            </a:r>
            <a:r>
              <a:rPr lang="ru-RU" sz="1400" b="1" dirty="0" err="1" smtClean="0"/>
              <a:t>справяне</a:t>
            </a:r>
            <a:r>
              <a:rPr lang="ru-RU" sz="1400" b="1" dirty="0" smtClean="0"/>
              <a:t>, </a:t>
            </a:r>
            <a:r>
              <a:rPr lang="ru-RU" sz="1400" b="1" dirty="0" err="1" smtClean="0"/>
              <a:t>уменията</a:t>
            </a:r>
            <a:r>
              <a:rPr lang="ru-RU" sz="1400" b="1" dirty="0" smtClean="0"/>
              <a:t> да </a:t>
            </a:r>
            <a:r>
              <a:rPr lang="ru-RU" sz="1400" b="1" dirty="0" err="1" smtClean="0"/>
              <a:t>отказват</a:t>
            </a:r>
            <a:r>
              <a:rPr lang="ru-RU" sz="1400" b="1" dirty="0" smtClean="0"/>
              <a:t> </a:t>
            </a:r>
            <a:r>
              <a:rPr lang="ru-RU" sz="1400" b="1" dirty="0" err="1" smtClean="0"/>
              <a:t>употреба</a:t>
            </a:r>
            <a:r>
              <a:rPr lang="ru-RU" sz="1400" b="1" dirty="0" smtClean="0"/>
              <a:t> на </a:t>
            </a:r>
            <a:r>
              <a:rPr lang="ru-RU" sz="1400" b="1" dirty="0" err="1" smtClean="0"/>
              <a:t>наркотици</a:t>
            </a:r>
            <a:endParaRPr lang="ru-RU" sz="1400" b="1" dirty="0"/>
          </a:p>
        </p:txBody>
      </p:sp>
      <p:sp>
        <p:nvSpPr>
          <p:cNvPr id="14" name="Rectangle 13"/>
          <p:cNvSpPr/>
          <p:nvPr/>
        </p:nvSpPr>
        <p:spPr>
          <a:xfrm>
            <a:off x="6527971" y="1291748"/>
            <a:ext cx="1944216" cy="79208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ПРОГРАМИ В ОБЩНОСТТА</a:t>
            </a:r>
            <a:endParaRPr lang="en-US" sz="14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64188" y="2110122"/>
            <a:ext cx="2484276" cy="3792307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Програмите</a:t>
            </a:r>
            <a:r>
              <a:rPr lang="ru-RU" sz="1400" b="1" dirty="0" smtClean="0"/>
              <a:t> </a:t>
            </a:r>
            <a:r>
              <a:rPr lang="ru-RU" sz="1400" b="1" dirty="0" err="1"/>
              <a:t>работят</a:t>
            </a:r>
            <a:r>
              <a:rPr lang="ru-RU" sz="1400" b="1" dirty="0"/>
              <a:t> на </a:t>
            </a:r>
            <a:r>
              <a:rPr lang="ru-RU" sz="1400" b="1" dirty="0" err="1"/>
              <a:t>ниво</a:t>
            </a:r>
            <a:r>
              <a:rPr lang="ru-RU" sz="1400" b="1" dirty="0"/>
              <a:t> </a:t>
            </a:r>
            <a:r>
              <a:rPr lang="ru-RU" sz="1400" b="1" dirty="0" err="1"/>
              <a:t>общност</a:t>
            </a:r>
            <a:r>
              <a:rPr lang="ru-RU" sz="1400" b="1" dirty="0"/>
              <a:t> с граждански, </a:t>
            </a:r>
            <a:r>
              <a:rPr lang="ru-RU" sz="1400" b="1" dirty="0" err="1"/>
              <a:t>религиозни</a:t>
            </a:r>
            <a:r>
              <a:rPr lang="ru-RU" sz="1400" b="1" dirty="0"/>
              <a:t>, </a:t>
            </a:r>
            <a:r>
              <a:rPr lang="ru-RU" sz="1400" b="1" dirty="0" err="1"/>
              <a:t>правни</a:t>
            </a:r>
            <a:r>
              <a:rPr lang="ru-RU" sz="1400" b="1" dirty="0"/>
              <a:t> и </a:t>
            </a:r>
            <a:r>
              <a:rPr lang="ru-RU" sz="1400" b="1" dirty="0" err="1"/>
              <a:t>други</a:t>
            </a:r>
            <a:r>
              <a:rPr lang="ru-RU" sz="1400" b="1" dirty="0"/>
              <a:t> </a:t>
            </a:r>
            <a:r>
              <a:rPr lang="ru-RU" sz="1400" b="1" dirty="0" err="1"/>
              <a:t>правителствени</a:t>
            </a:r>
            <a:r>
              <a:rPr lang="ru-RU" sz="1400" b="1" dirty="0"/>
              <a:t> организации, за да </a:t>
            </a:r>
            <a:r>
              <a:rPr lang="ru-RU" sz="1400" b="1" dirty="0" err="1"/>
              <a:t>стимулират</a:t>
            </a:r>
            <a:r>
              <a:rPr lang="ru-RU" sz="1400" b="1" dirty="0"/>
              <a:t> анти-дрога </a:t>
            </a:r>
            <a:r>
              <a:rPr lang="ru-RU" sz="1400" b="1" dirty="0" err="1"/>
              <a:t>нормите</a:t>
            </a:r>
            <a:r>
              <a:rPr lang="ru-RU" sz="1400" b="1" dirty="0"/>
              <a:t> и про-</a:t>
            </a:r>
            <a:r>
              <a:rPr lang="ru-RU" sz="1400" b="1" dirty="0" err="1"/>
              <a:t>социалните</a:t>
            </a:r>
            <a:r>
              <a:rPr lang="ru-RU" sz="1400" b="1" dirty="0"/>
              <a:t> поведения. Много </a:t>
            </a:r>
            <a:r>
              <a:rPr lang="ru-RU" sz="1400" b="1" dirty="0" err="1"/>
              <a:t>програми</a:t>
            </a:r>
            <a:r>
              <a:rPr lang="ru-RU" sz="1400" b="1" dirty="0"/>
              <a:t> </a:t>
            </a:r>
            <a:r>
              <a:rPr lang="ru-RU" sz="1400" b="1" dirty="0" err="1"/>
              <a:t>координират</a:t>
            </a:r>
            <a:r>
              <a:rPr lang="ru-RU" sz="1400" b="1" dirty="0"/>
              <a:t> </a:t>
            </a:r>
            <a:r>
              <a:rPr lang="ru-RU" sz="1400" b="1" dirty="0" err="1"/>
              <a:t>превантивните</a:t>
            </a:r>
            <a:r>
              <a:rPr lang="ru-RU" sz="1400" b="1" dirty="0"/>
              <a:t> си усилия, за да </a:t>
            </a:r>
            <a:r>
              <a:rPr lang="ru-RU" sz="1400" b="1" dirty="0" err="1"/>
              <a:t>комуникират</a:t>
            </a:r>
            <a:r>
              <a:rPr lang="ru-RU" sz="1400" b="1" dirty="0"/>
              <a:t> сходни послания в училище, работа, </a:t>
            </a:r>
            <a:r>
              <a:rPr lang="ru-RU" sz="1400" b="1" dirty="0" err="1"/>
              <a:t>религиозни</a:t>
            </a:r>
            <a:r>
              <a:rPr lang="ru-RU" sz="1400" b="1" dirty="0"/>
              <a:t> институции и </a:t>
            </a:r>
            <a:r>
              <a:rPr lang="ru-RU" sz="1400" b="1" dirty="0" err="1"/>
              <a:t>медии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3522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600" b="1" dirty="0" smtClean="0"/>
              <a:t>Видове превантивни програми според целевата група</a:t>
            </a:r>
            <a:endParaRPr lang="en-US" sz="2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универсална</a:t>
            </a:r>
            <a:r>
              <a:rPr lang="ru-RU" sz="1800" dirty="0">
                <a:latin typeface="Century Gothic" panose="020B0502020202020204" pitchFamily="34" charset="0"/>
              </a:rPr>
              <a:t> превенция, (</a:t>
            </a:r>
            <a:r>
              <a:rPr lang="ru-RU" sz="1800" dirty="0" err="1">
                <a:latin typeface="Century Gothic" panose="020B0502020202020204" pitchFamily="34" charset="0"/>
              </a:rPr>
              <a:t>насочени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големи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 от </a:t>
            </a:r>
            <a:r>
              <a:rPr lang="ru-RU" sz="1800" dirty="0" err="1">
                <a:latin typeface="Century Gothic" panose="020B0502020202020204" pitchFamily="34" charset="0"/>
              </a:rPr>
              <a:t>населението</a:t>
            </a:r>
            <a:r>
              <a:rPr lang="ru-RU" sz="1800" dirty="0" smtClean="0"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селективна</a:t>
            </a:r>
            <a:r>
              <a:rPr lang="ru-RU" sz="1800" dirty="0">
                <a:latin typeface="Century Gothic" panose="020B0502020202020204" pitchFamily="34" charset="0"/>
              </a:rPr>
              <a:t> превенция, (</a:t>
            </a:r>
            <a:r>
              <a:rPr lang="ru-RU" sz="1800" dirty="0" err="1">
                <a:latin typeface="Century Gothic" panose="020B0502020202020204" pitchFamily="34" charset="0"/>
              </a:rPr>
              <a:t>насочени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определени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 от </a:t>
            </a:r>
            <a:r>
              <a:rPr lang="ru-RU" sz="1800" dirty="0" err="1">
                <a:latin typeface="Century Gothic" panose="020B0502020202020204" pitchFamily="34" charset="0"/>
              </a:rPr>
              <a:t>населението</a:t>
            </a:r>
            <a:r>
              <a:rPr lang="ru-RU" sz="1800" dirty="0" smtClean="0"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индикативна превенция, (</a:t>
            </a:r>
            <a:r>
              <a:rPr lang="ru-RU" sz="1800" dirty="0" err="1">
                <a:latin typeface="Century Gothic" panose="020B0502020202020204" pitchFamily="34" charset="0"/>
              </a:rPr>
              <a:t>насочени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индивиди</a:t>
            </a:r>
            <a:r>
              <a:rPr lang="ru-RU" sz="1800" dirty="0">
                <a:latin typeface="Century Gothic" panose="020B0502020202020204" pitchFamily="34" charset="0"/>
              </a:rPr>
              <a:t>, при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съществуват</a:t>
            </a:r>
            <a:r>
              <a:rPr lang="ru-RU" sz="1800" dirty="0">
                <a:latin typeface="Century Gothic" panose="020B0502020202020204" pitchFamily="34" charset="0"/>
              </a:rPr>
              <a:t> индикации, </a:t>
            </a:r>
            <a:r>
              <a:rPr lang="ru-RU" sz="1800" dirty="0" err="1">
                <a:latin typeface="Century Gothic" panose="020B0502020202020204" pitchFamily="34" charset="0"/>
              </a:rPr>
              <a:t>свързани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индивидуалния</a:t>
            </a:r>
            <a:r>
              <a:rPr lang="ru-RU" sz="1800" dirty="0">
                <a:latin typeface="Century Gothic" panose="020B0502020202020204" pitchFamily="34" charset="0"/>
              </a:rPr>
              <a:t> риск от </a:t>
            </a:r>
            <a:r>
              <a:rPr lang="ru-RU" sz="1800" dirty="0" err="1">
                <a:latin typeface="Century Gothic" panose="020B0502020202020204" pitchFamily="34" charset="0"/>
              </a:rPr>
              <a:t>развиване</a:t>
            </a:r>
            <a:r>
              <a:rPr lang="ru-RU" sz="1800" dirty="0">
                <a:latin typeface="Century Gothic" panose="020B0502020202020204" pitchFamily="34" charset="0"/>
              </a:rPr>
              <a:t> на вредна </a:t>
            </a:r>
            <a:r>
              <a:rPr lang="ru-RU" sz="1800" dirty="0" err="1">
                <a:latin typeface="Century Gothic" panose="020B0502020202020204" pitchFamily="34" charset="0"/>
              </a:rPr>
              <a:t>употреба</a:t>
            </a:r>
            <a:r>
              <a:rPr lang="ru-RU" sz="1800" dirty="0">
                <a:latin typeface="Century Gothic" panose="020B0502020202020204" pitchFamily="34" charset="0"/>
              </a:rPr>
              <a:t> или синдром на </a:t>
            </a:r>
            <a:r>
              <a:rPr lang="ru-RU" sz="1800" dirty="0" err="1">
                <a:latin typeface="Century Gothic" panose="020B0502020202020204" pitchFamily="34" charset="0"/>
              </a:rPr>
              <a:t>зависимост</a:t>
            </a:r>
            <a:r>
              <a:rPr lang="ru-RU" sz="1800" dirty="0" smtClean="0">
                <a:latin typeface="Century Gothic" panose="020B0502020202020204" pitchFamily="34" charset="0"/>
              </a:rPr>
              <a:t>)</a:t>
            </a: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за превенция в </a:t>
            </a:r>
            <a:r>
              <a:rPr lang="ru-RU" sz="1800" dirty="0" err="1">
                <a:latin typeface="Century Gothic" panose="020B0502020202020204" pitchFamily="34" charset="0"/>
              </a:rPr>
              <a:t>средата</a:t>
            </a:r>
            <a:r>
              <a:rPr lang="ru-RU" sz="1800" dirty="0">
                <a:latin typeface="Century Gothic" panose="020B0502020202020204" pitchFamily="34" charset="0"/>
              </a:rPr>
              <a:t> (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насочени</a:t>
            </a:r>
            <a:r>
              <a:rPr lang="ru-RU" sz="1800" dirty="0">
                <a:latin typeface="Century Gothic" panose="020B0502020202020204" pitchFamily="34" charset="0"/>
              </a:rPr>
              <a:t> към работа с </a:t>
            </a:r>
            <a:r>
              <a:rPr lang="ru-RU" sz="1800" dirty="0" err="1">
                <a:latin typeface="Century Gothic" panose="020B0502020202020204" pitchFamily="34" charset="0"/>
              </a:rPr>
              <a:t>културната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социалната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правно-икономическата</a:t>
            </a:r>
            <a:r>
              <a:rPr lang="ru-RU" sz="1800" dirty="0">
                <a:latin typeface="Century Gothic" panose="020B0502020202020204" pitchFamily="34" charset="0"/>
              </a:rPr>
              <a:t> среда,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влияят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върху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избора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здравословен</a:t>
            </a:r>
            <a:r>
              <a:rPr lang="ru-RU" sz="1800" dirty="0">
                <a:latin typeface="Century Gothic" panose="020B0502020202020204" pitchFamily="34" charset="0"/>
              </a:rPr>
              <a:t> начин на живот)</a:t>
            </a:r>
          </a:p>
          <a:p>
            <a:pPr marL="0" indent="0">
              <a:buNone/>
            </a:pPr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6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Ефективни превантивни програми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30725"/>
          </a:xfrm>
        </p:spPr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Повишават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протективните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фактори</a:t>
            </a:r>
            <a:r>
              <a:rPr lang="ru-RU" sz="1800" dirty="0">
                <a:latin typeface="Century Gothic" panose="020B0502020202020204" pitchFamily="34" charset="0"/>
              </a:rPr>
              <a:t>: </a:t>
            </a:r>
            <a:r>
              <a:rPr lang="ru-RU" sz="1800" dirty="0" err="1">
                <a:latin typeface="Century Gothic" panose="020B0502020202020204" pitchFamily="34" charset="0"/>
              </a:rPr>
              <a:t>родителски</a:t>
            </a:r>
            <a:r>
              <a:rPr lang="ru-RU" sz="1800" dirty="0">
                <a:latin typeface="Century Gothic" panose="020B0502020202020204" pitchFamily="34" charset="0"/>
              </a:rPr>
              <a:t> мониторинг, </a:t>
            </a:r>
            <a:r>
              <a:rPr lang="ru-RU" sz="1800" dirty="0" err="1">
                <a:latin typeface="Century Gothic" panose="020B0502020202020204" pitchFamily="34" charset="0"/>
              </a:rPr>
              <a:t>поставяне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граници</a:t>
            </a:r>
            <a:r>
              <a:rPr lang="ru-RU" sz="1800" dirty="0">
                <a:latin typeface="Century Gothic" panose="020B0502020202020204" pitchFamily="34" charset="0"/>
              </a:rPr>
              <a:t>, добро </a:t>
            </a:r>
            <a:r>
              <a:rPr lang="ru-RU" sz="1800" dirty="0" err="1">
                <a:latin typeface="Century Gothic" panose="020B0502020202020204" pitchFamily="34" charset="0"/>
              </a:rPr>
              <a:t>представяне</a:t>
            </a:r>
            <a:r>
              <a:rPr lang="ru-RU" sz="1800" dirty="0">
                <a:latin typeface="Century Gothic" panose="020B0502020202020204" pitchFamily="34" charset="0"/>
              </a:rPr>
              <a:t> в училище, занимания с </a:t>
            </a:r>
            <a:r>
              <a:rPr lang="ru-RU" sz="1800" dirty="0" err="1" smtClean="0">
                <a:latin typeface="Century Gothic" panose="020B0502020202020204" pitchFamily="34" charset="0"/>
              </a:rPr>
              <a:t>извънучилищни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дейности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Намаляват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рисковите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фактори</a:t>
            </a:r>
            <a:r>
              <a:rPr lang="ru-RU" sz="1800" dirty="0">
                <a:latin typeface="Century Gothic" panose="020B0502020202020204" pitchFamily="34" charset="0"/>
              </a:rPr>
              <a:t>: </a:t>
            </a:r>
            <a:r>
              <a:rPr lang="ru-RU" sz="1800" dirty="0" err="1">
                <a:latin typeface="Century Gothic" panose="020B0502020202020204" pitchFamily="34" charset="0"/>
              </a:rPr>
              <a:t>девиантно</a:t>
            </a:r>
            <a:r>
              <a:rPr lang="ru-RU" sz="1800" dirty="0">
                <a:latin typeface="Century Gothic" panose="020B0502020202020204" pitchFamily="34" charset="0"/>
              </a:rPr>
              <a:t> поведение, </a:t>
            </a:r>
            <a:r>
              <a:rPr lang="ru-RU" sz="1800" dirty="0" err="1">
                <a:latin typeface="Century Gothic" panose="020B0502020202020204" pitchFamily="34" charset="0"/>
              </a:rPr>
              <a:t>ниско</a:t>
            </a:r>
            <a:r>
              <a:rPr lang="ru-RU" sz="1800" dirty="0">
                <a:latin typeface="Century Gothic" panose="020B0502020202020204" pitchFamily="34" charset="0"/>
              </a:rPr>
              <a:t> академично </a:t>
            </a:r>
            <a:r>
              <a:rPr lang="ru-RU" sz="1800" dirty="0" err="1">
                <a:latin typeface="Century Gothic" panose="020B0502020202020204" pitchFamily="34" charset="0"/>
              </a:rPr>
              <a:t>представяне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нисък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контрол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емоциите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Адресирани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конкретни</a:t>
            </a:r>
            <a:r>
              <a:rPr lang="ru-RU" sz="1800" dirty="0">
                <a:latin typeface="Century Gothic" panose="020B0502020202020204" pitchFamily="34" charset="0"/>
              </a:rPr>
              <a:t> общности </a:t>
            </a:r>
            <a:r>
              <a:rPr lang="ru-RU" sz="1800" dirty="0" err="1">
                <a:latin typeface="Century Gothic" panose="020B0502020202020204" pitchFamily="34" charset="0"/>
              </a:rPr>
              <a:t>със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специфични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проблеми</a:t>
            </a:r>
            <a:endParaRPr lang="ru-RU" sz="1800" dirty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Конкретна </a:t>
            </a:r>
            <a:r>
              <a:rPr lang="ru-RU" sz="1800" dirty="0" err="1" smtClean="0">
                <a:latin typeface="Century Gothic" panose="020B0502020202020204" pitchFamily="34" charset="0"/>
              </a:rPr>
              <a:t>целева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група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Ключов</a:t>
            </a:r>
            <a:r>
              <a:rPr lang="ru-RU" sz="1800" dirty="0">
                <a:latin typeface="Century Gothic" panose="020B0502020202020204" pitchFamily="34" charset="0"/>
              </a:rPr>
              <a:t> период – </a:t>
            </a:r>
            <a:r>
              <a:rPr lang="ru-RU" sz="1800" dirty="0" err="1">
                <a:latin typeface="Century Gothic" panose="020B0502020202020204" pitchFamily="34" charset="0"/>
              </a:rPr>
              <a:t>когато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младите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 smtClean="0">
                <a:latin typeface="Century Gothic" panose="020B0502020202020204" pitchFamily="34" charset="0"/>
              </a:rPr>
              <a:t>най-голям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риск (</a:t>
            </a:r>
            <a:r>
              <a:rPr lang="ru-RU" sz="1800" dirty="0" err="1">
                <a:latin typeface="Century Gothic" panose="020B0502020202020204" pitchFamily="34" charset="0"/>
              </a:rPr>
              <a:t>смяна</a:t>
            </a:r>
            <a:r>
              <a:rPr lang="ru-RU" sz="1800" dirty="0">
                <a:latin typeface="Century Gothic" panose="020B0502020202020204" pitchFamily="34" charset="0"/>
              </a:rPr>
              <a:t> на училище)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Програмата</a:t>
            </a:r>
            <a:r>
              <a:rPr lang="ru-RU" sz="1800" dirty="0">
                <a:latin typeface="Century Gothic" panose="020B0502020202020204" pitchFamily="34" charset="0"/>
              </a:rPr>
              <a:t> да се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на </a:t>
            </a:r>
            <a:r>
              <a:rPr lang="ru-RU" sz="1800" dirty="0" err="1" smtClean="0">
                <a:latin typeface="Century Gothic" panose="020B0502020202020204" pitchFamily="34" charset="0"/>
              </a:rPr>
              <a:t>повече</a:t>
            </a:r>
            <a:r>
              <a:rPr lang="ru-RU" sz="1800" dirty="0" smtClean="0">
                <a:latin typeface="Century Gothic" panose="020B0502020202020204" pitchFamily="34" charset="0"/>
              </a:rPr>
              <a:t> места за </a:t>
            </a:r>
            <a:r>
              <a:rPr lang="ru-RU" sz="1800" dirty="0" err="1">
                <a:latin typeface="Century Gothic" panose="020B0502020202020204" pitchFamily="34" charset="0"/>
              </a:rPr>
              <a:t>дълъг</a:t>
            </a:r>
            <a:r>
              <a:rPr lang="ru-RU" sz="1800" dirty="0">
                <a:latin typeface="Century Gothic" panose="020B0502020202020204" pitchFamily="34" charset="0"/>
              </a:rPr>
              <a:t> период – училище, семейство.</a:t>
            </a:r>
          </a:p>
          <a:p>
            <a:pPr marL="0" indent="0">
              <a:buNone/>
            </a:pPr>
            <a:endParaRPr lang="ru-RU" sz="1800" dirty="0" smtClean="0">
              <a:latin typeface="Century Gothic" panose="020B0502020202020204" pitchFamily="34" charset="0"/>
            </a:endParaRP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32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Групи с повишен риск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не </a:t>
            </a:r>
            <a:r>
              <a:rPr lang="ru-RU" sz="1800" dirty="0" err="1">
                <a:latin typeface="Century Gothic" panose="020B0502020202020204" pitchFamily="34" charset="0"/>
              </a:rPr>
              <a:t>работят</a:t>
            </a:r>
            <a:r>
              <a:rPr lang="ru-RU" sz="1800" dirty="0">
                <a:latin typeface="Century Gothic" panose="020B0502020202020204" pitchFamily="34" charset="0"/>
              </a:rPr>
              <a:t> и не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заинтересувани</a:t>
            </a:r>
            <a:r>
              <a:rPr lang="ru-RU" sz="1800" dirty="0">
                <a:latin typeface="Century Gothic" panose="020B0502020202020204" pitchFamily="34" charset="0"/>
              </a:rPr>
              <a:t> от училище, </a:t>
            </a:r>
            <a:r>
              <a:rPr lang="ru-RU" sz="1800" dirty="0" smtClean="0">
                <a:latin typeface="Century Gothic" panose="020B0502020202020204" pitchFamily="34" charset="0"/>
              </a:rPr>
              <a:t>образование</a:t>
            </a:r>
          </a:p>
          <a:p>
            <a:r>
              <a:rPr lang="ru-RU" sz="1800" dirty="0" err="1" smtClean="0">
                <a:latin typeface="Century Gothic" panose="020B0502020202020204" pitchFamily="34" charset="0"/>
              </a:rPr>
              <a:t>Млади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хора </a:t>
            </a:r>
            <a:r>
              <a:rPr lang="ru-RU" sz="1800" dirty="0" err="1">
                <a:latin typeface="Century Gothic" panose="020B0502020202020204" pitchFamily="34" charset="0"/>
              </a:rPr>
              <a:t>неангажирани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>
                <a:latin typeface="Century Gothic" panose="020B0502020202020204" pitchFamily="34" charset="0"/>
              </a:rPr>
              <a:t>свободното</a:t>
            </a:r>
            <a:r>
              <a:rPr lang="ru-RU" sz="1800" dirty="0">
                <a:latin typeface="Century Gothic" panose="020B0502020202020204" pitchFamily="34" charset="0"/>
              </a:rPr>
              <a:t> си </a:t>
            </a:r>
            <a:r>
              <a:rPr lang="ru-RU" sz="1800" dirty="0" err="1" smtClean="0">
                <a:latin typeface="Century Gothic" panose="020B0502020202020204" pitchFamily="34" charset="0"/>
              </a:rPr>
              <a:t>време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хора, </a:t>
            </a:r>
            <a:r>
              <a:rPr lang="ru-RU" sz="1800" dirty="0" err="1">
                <a:latin typeface="Century Gothic" panose="020B0502020202020204" pitchFamily="34" charset="0"/>
              </a:rPr>
              <a:t>живеещи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>
                <a:latin typeface="Century Gothic" panose="020B0502020202020204" pitchFamily="34" charset="0"/>
              </a:rPr>
              <a:t>бедност</a:t>
            </a:r>
            <a:r>
              <a:rPr lang="ru-RU" sz="1800" dirty="0">
                <a:latin typeface="Century Gothic" panose="020B0502020202020204" pitchFamily="34" charset="0"/>
              </a:rPr>
              <a:t>/</a:t>
            </a:r>
            <a:r>
              <a:rPr lang="ru-RU" sz="1800" dirty="0" err="1">
                <a:latin typeface="Century Gothic" panose="020B0502020202020204" pitchFamily="34" charset="0"/>
              </a:rPr>
              <a:t>социална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изолация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прекарват</a:t>
            </a:r>
            <a:r>
              <a:rPr lang="ru-RU" sz="1800" dirty="0">
                <a:latin typeface="Century Gothic" panose="020B0502020202020204" pitchFamily="34" charset="0"/>
              </a:rPr>
              <a:t> много </a:t>
            </a:r>
            <a:r>
              <a:rPr lang="ru-RU" sz="1800" dirty="0" err="1">
                <a:latin typeface="Century Gothic" panose="020B0502020202020204" pitchFamily="34" charset="0"/>
              </a:rPr>
              <a:t>малко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време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със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семействата</a:t>
            </a:r>
            <a:r>
              <a:rPr lang="ru-RU" sz="1800" dirty="0">
                <a:latin typeface="Century Gothic" panose="020B0502020202020204" pitchFamily="34" charset="0"/>
              </a:rPr>
              <a:t> си или </a:t>
            </a:r>
            <a:r>
              <a:rPr lang="ru-RU" sz="1800" dirty="0" err="1">
                <a:latin typeface="Century Gothic" panose="020B0502020202020204" pitchFamily="34" charset="0"/>
              </a:rPr>
              <a:t>други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значими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възрастни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започнали</a:t>
            </a:r>
            <a:r>
              <a:rPr lang="ru-RU" sz="1800" dirty="0">
                <a:latin typeface="Century Gothic" panose="020B0502020202020204" pitchFamily="34" charset="0"/>
              </a:rPr>
              <a:t> да пушат и/или </a:t>
            </a:r>
            <a:r>
              <a:rPr lang="ru-RU" sz="1800" dirty="0" err="1">
                <a:latin typeface="Century Gothic" panose="020B0502020202020204" pitchFamily="34" charset="0"/>
              </a:rPr>
              <a:t>употребяват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алкохол</a:t>
            </a:r>
            <a:r>
              <a:rPr lang="ru-RU" sz="1800" dirty="0">
                <a:latin typeface="Century Gothic" panose="020B0502020202020204" pitchFamily="34" charset="0"/>
              </a:rPr>
              <a:t> в много малка </a:t>
            </a:r>
            <a:r>
              <a:rPr lang="ru-RU" sz="1800" dirty="0" err="1" smtClean="0">
                <a:latin typeface="Century Gothic" panose="020B0502020202020204" pitchFamily="34" charset="0"/>
              </a:rPr>
              <a:t>възраст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хора, </a:t>
            </a:r>
            <a:r>
              <a:rPr lang="ru-RU" sz="1800" dirty="0" err="1">
                <a:latin typeface="Century Gothic" panose="020B0502020202020204" pitchFamily="34" charset="0"/>
              </a:rPr>
              <a:t>принадлежащи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групи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чиято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култура</a:t>
            </a:r>
            <a:r>
              <a:rPr lang="ru-RU" sz="1800" dirty="0">
                <a:latin typeface="Century Gothic" panose="020B0502020202020204" pitchFamily="34" charset="0"/>
              </a:rPr>
              <a:t> е </a:t>
            </a:r>
            <a:r>
              <a:rPr lang="ru-RU" sz="1800" dirty="0" err="1">
                <a:latin typeface="Century Gothic" panose="020B0502020202020204" pitchFamily="34" charset="0"/>
              </a:rPr>
              <a:t>свързана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употребата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наркотици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 smtClean="0">
                <a:latin typeface="Century Gothic" panose="020B0502020202020204" pitchFamily="34" charset="0"/>
              </a:rPr>
              <a:t>алкохол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Млади</a:t>
            </a:r>
            <a:r>
              <a:rPr lang="ru-RU" sz="1800" dirty="0">
                <a:latin typeface="Century Gothic" panose="020B0502020202020204" pitchFamily="34" charset="0"/>
              </a:rPr>
              <a:t> хора без </a:t>
            </a:r>
            <a:r>
              <a:rPr lang="ru-RU" sz="1800" dirty="0" err="1">
                <a:latin typeface="Century Gothic" panose="020B0502020202020204" pitchFamily="34" charset="0"/>
              </a:rPr>
              <a:t>надежди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планове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бъдещето</a:t>
            </a:r>
            <a:endParaRPr lang="ru-RU" sz="1800" dirty="0">
              <a:latin typeface="Century Gothic" panose="020B0502020202020204" pitchFamily="34" charset="0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30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 smtClean="0"/>
              <a:t>Обучение и развитие на специалисти</a:t>
            </a:r>
            <a:endParaRPr lang="en-US" sz="2800" b="1" dirty="0"/>
          </a:p>
        </p:txBody>
      </p:sp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6698132"/>
              </p:ext>
            </p:extLst>
          </p:nvPr>
        </p:nvGraphicFramePr>
        <p:xfrm>
          <a:off x="467544" y="1196752"/>
          <a:ext cx="8136904" cy="2615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31433">
                  <a:extLst>
                    <a:ext uri="{9D8B030D-6E8A-4147-A177-3AD203B41FA5}">
                      <a16:colId xmlns:a16="http://schemas.microsoft.com/office/drawing/2014/main" val="2445176735"/>
                    </a:ext>
                  </a:extLst>
                </a:gridCol>
                <a:gridCol w="1005471">
                  <a:extLst>
                    <a:ext uri="{9D8B030D-6E8A-4147-A177-3AD203B41FA5}">
                      <a16:colId xmlns:a16="http://schemas.microsoft.com/office/drawing/2014/main" val="2257078544"/>
                    </a:ext>
                  </a:extLst>
                </a:gridCol>
              </a:tblGrid>
              <a:tr h="257946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2024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6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55500"/>
                  </a:ext>
                </a:extLst>
              </a:tr>
              <a:tr h="257946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Тема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Брой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531480"/>
                  </a:ext>
                </a:extLst>
              </a:tr>
              <a:tr h="257946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Работа с рискови групи (две обучения)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20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17533"/>
                  </a:ext>
                </a:extLst>
              </a:tr>
              <a:tr h="257946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Скрининг, ранни и кратки интервенции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13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22137"/>
                  </a:ext>
                </a:extLst>
              </a:tr>
              <a:tr h="644866">
                <a:tc>
                  <a:txBody>
                    <a:bodyPr/>
                    <a:lstStyle/>
                    <a:p>
                      <a:pPr algn="l"/>
                      <a:r>
                        <a:rPr lang="bg-BG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Основи и специфики на онлайн консултирането чрез чат и имейл в областта на зависимостта към психоактивни вещества, употребата им и превенцията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14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40787"/>
                  </a:ext>
                </a:extLst>
              </a:tr>
              <a:tr h="451406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Обучение и проект за разработване</a:t>
                      </a:r>
                      <a:r>
                        <a:rPr lang="bg-BG" sz="1600" baseline="0" dirty="0" smtClean="0">
                          <a:latin typeface="Century Gothic" panose="020B0502020202020204" pitchFamily="34" charset="0"/>
                        </a:rPr>
                        <a:t> на превантивна програма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16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40475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738095"/>
              </p:ext>
            </p:extLst>
          </p:nvPr>
        </p:nvGraphicFramePr>
        <p:xfrm>
          <a:off x="467544" y="4221088"/>
          <a:ext cx="81369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>
                  <a:extLst>
                    <a:ext uri="{9D8B030D-6E8A-4147-A177-3AD203B41FA5}">
                      <a16:colId xmlns:a16="http://schemas.microsoft.com/office/drawing/2014/main" val="126915391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1512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2025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1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Тема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Брой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07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Основни понятия в зависимостите – въвеждащо обучение 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26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00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Работа с Евро</a:t>
                      </a:r>
                      <a:r>
                        <a:rPr lang="en-US" sz="1600" dirty="0" smtClean="0">
                          <a:latin typeface="Century Gothic" panose="020B0502020202020204" pitchFamily="34" charset="0"/>
                        </a:rPr>
                        <a:t> ASI </a:t>
                      </a:r>
                      <a:r>
                        <a:rPr lang="bg-BG" sz="1600" dirty="0" smtClean="0">
                          <a:latin typeface="Century Gothic" panose="020B0502020202020204" pitchFamily="34" charset="0"/>
                        </a:rPr>
                        <a:t>и </a:t>
                      </a:r>
                      <a:r>
                        <a:rPr lang="en-US" sz="1600" dirty="0" smtClean="0">
                          <a:latin typeface="Century Gothic" panose="020B0502020202020204" pitchFamily="34" charset="0"/>
                        </a:rPr>
                        <a:t>ADAD 2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entury Gothic" panose="020B0502020202020204" pitchFamily="34" charset="0"/>
                        </a:rPr>
                        <a:t>9</a:t>
                      </a:r>
                      <a:endParaRPr lang="en-US" sz="16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610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17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/>
              <a:t>Наблюдения и изводи на </a:t>
            </a:r>
            <a:r>
              <a:rPr lang="ru-RU" sz="2800" b="1" dirty="0" err="1"/>
              <a:t>национално</a:t>
            </a:r>
            <a:r>
              <a:rPr lang="ru-RU" sz="2800" b="1" dirty="0"/>
              <a:t> </a:t>
            </a:r>
            <a:r>
              <a:rPr lang="ru-RU" sz="2800" b="1" dirty="0" err="1"/>
              <a:t>ниво</a:t>
            </a:r>
            <a:r>
              <a:rPr lang="ru-RU" sz="2800" b="1" dirty="0"/>
              <a:t>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err="1">
                <a:latin typeface="Century Gothic" panose="020B0502020202020204" pitchFamily="34" charset="0"/>
              </a:rPr>
              <a:t>През</a:t>
            </a:r>
            <a:r>
              <a:rPr lang="ru-RU" sz="1800" dirty="0">
                <a:latin typeface="Century Gothic" panose="020B0502020202020204" pitchFamily="34" charset="0"/>
              </a:rPr>
              <a:t> 2023 и 2025 </a:t>
            </a:r>
            <a:r>
              <a:rPr lang="ru-RU" sz="1800" dirty="0" err="1">
                <a:latin typeface="Century Gothic" panose="020B0502020202020204" pitchFamily="34" charset="0"/>
              </a:rPr>
              <a:t>експерти</a:t>
            </a:r>
            <a:r>
              <a:rPr lang="ru-RU" sz="1800" dirty="0">
                <a:latin typeface="Century Gothic" panose="020B0502020202020204" pitchFamily="34" charset="0"/>
              </a:rPr>
              <a:t> от НЦОЗА </a:t>
            </a:r>
            <a:r>
              <a:rPr lang="ru-RU" sz="1800" dirty="0" err="1">
                <a:latin typeface="Century Gothic" panose="020B0502020202020204" pitchFamily="34" charset="0"/>
              </a:rPr>
              <a:t>извършиха</a:t>
            </a:r>
            <a:r>
              <a:rPr lang="ru-RU" sz="1800" dirty="0">
                <a:latin typeface="Century Gothic" panose="020B0502020202020204" pitchFamily="34" charset="0"/>
              </a:rPr>
              <a:t> мониторинг на: 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>
                <a:latin typeface="Century Gothic" panose="020B0502020202020204" pitchFamily="34" charset="0"/>
              </a:rPr>
              <a:t>18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Наредба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№ 6 </a:t>
            </a:r>
            <a:r>
              <a:rPr lang="ru-RU" sz="1800" dirty="0">
                <a:latin typeface="Century Gothic" panose="020B0502020202020204" pitchFamily="34" charset="0"/>
              </a:rPr>
              <a:t>на МЗ от </a:t>
            </a:r>
            <a:r>
              <a:rPr lang="ru-RU" sz="1800" dirty="0" smtClean="0">
                <a:latin typeface="Century Gothic" panose="020B0502020202020204" pitchFamily="34" charset="0"/>
              </a:rPr>
              <a:t>2014 г.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19 ПИЦ по ПН по ЗКВНП </a:t>
            </a: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41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02915"/>
          </a:xfrm>
        </p:spPr>
        <p:txBody>
          <a:bodyPr/>
          <a:lstStyle/>
          <a:p>
            <a:r>
              <a:rPr lang="ru-RU" sz="2800" b="1" dirty="0" smtClean="0"/>
              <a:t>Наблюдения и изводи на </a:t>
            </a:r>
            <a:r>
              <a:rPr lang="ru-RU" sz="2800" b="1" dirty="0" err="1" smtClean="0"/>
              <a:t>национално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ниво</a:t>
            </a:r>
            <a:r>
              <a:rPr lang="ru-RU" sz="2800" b="1" dirty="0" smtClean="0"/>
              <a:t>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8069"/>
          </a:xfrm>
        </p:spPr>
        <p:txBody>
          <a:bodyPr/>
          <a:lstStyle/>
          <a:p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повечето</a:t>
            </a:r>
            <a:r>
              <a:rPr lang="ru-RU" sz="1800" dirty="0">
                <a:latin typeface="Century Gothic" panose="020B0502020202020204" pitchFamily="34" charset="0"/>
              </a:rPr>
              <a:t> места </a:t>
            </a:r>
            <a:r>
              <a:rPr lang="ru-RU" sz="1800" dirty="0" err="1">
                <a:latin typeface="Century Gothic" panose="020B0502020202020204" pitchFamily="34" charset="0"/>
              </a:rPr>
              <a:t>има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минимална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обезпеченост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със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щатни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бройки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превантивни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дейности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лице е </a:t>
            </a:r>
            <a:r>
              <a:rPr lang="ru-RU" sz="1800" dirty="0" err="1">
                <a:latin typeface="Century Gothic" panose="020B0502020202020204" pitchFamily="34" charset="0"/>
              </a:rPr>
              <a:t>материална</a:t>
            </a:r>
            <a:r>
              <a:rPr lang="ru-RU" sz="1800" dirty="0">
                <a:latin typeface="Century Gothic" panose="020B0502020202020204" pitchFamily="34" charset="0"/>
              </a:rPr>
              <a:t> база – работни места и техника, </a:t>
            </a:r>
            <a:r>
              <a:rPr lang="ru-RU" sz="1800" dirty="0" err="1">
                <a:latin typeface="Century Gothic" panose="020B0502020202020204" pitchFamily="34" charset="0"/>
              </a:rPr>
              <a:t>която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обезпечава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дейностите</a:t>
            </a:r>
            <a:r>
              <a:rPr lang="ru-RU" sz="1800" dirty="0">
                <a:latin typeface="Century Gothic" panose="020B0502020202020204" pitchFamily="34" charset="0"/>
              </a:rPr>
              <a:t> по превенция. 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повечето</a:t>
            </a:r>
            <a:r>
              <a:rPr lang="ru-RU" sz="1800" dirty="0">
                <a:latin typeface="Century Gothic" panose="020B0502020202020204" pitchFamily="34" charset="0"/>
              </a:rPr>
              <a:t> места се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двете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по превенция, </a:t>
            </a:r>
            <a:r>
              <a:rPr lang="ru-RU" sz="1800" dirty="0" err="1">
                <a:latin typeface="Century Gothic" panose="020B0502020202020204" pitchFamily="34" charset="0"/>
              </a:rPr>
              <a:t>съответно</a:t>
            </a:r>
            <a:r>
              <a:rPr lang="ru-RU" sz="1800" dirty="0">
                <a:latin typeface="Century Gothic" panose="020B0502020202020204" pitchFamily="34" charset="0"/>
              </a:rPr>
              <a:t> за 5-7 и 8-11 </a:t>
            </a:r>
            <a:r>
              <a:rPr lang="ru-RU" sz="1800" dirty="0" err="1">
                <a:latin typeface="Century Gothic" panose="020B0502020202020204" pitchFamily="34" charset="0"/>
              </a:rPr>
              <a:t>клас</a:t>
            </a:r>
            <a:r>
              <a:rPr lang="ru-RU" sz="1800" dirty="0">
                <a:latin typeface="Century Gothic" panose="020B0502020202020204" pitchFamily="34" charset="0"/>
              </a:rPr>
              <a:t>. 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</a:t>
            </a:r>
            <a:r>
              <a:rPr lang="ru-RU" sz="1800" dirty="0" err="1">
                <a:latin typeface="Century Gothic" panose="020B0502020202020204" pitchFamily="34" charset="0"/>
              </a:rPr>
              <a:t>повечето</a:t>
            </a:r>
            <a:r>
              <a:rPr lang="ru-RU" sz="1800" dirty="0">
                <a:latin typeface="Century Gothic" panose="020B0502020202020204" pitchFamily="34" charset="0"/>
              </a:rPr>
              <a:t> места </a:t>
            </a:r>
            <a:r>
              <a:rPr lang="ru-RU" sz="1800" dirty="0" err="1">
                <a:latin typeface="Century Gothic" panose="020B0502020202020204" pitchFamily="34" charset="0"/>
              </a:rPr>
              <a:t>има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дългогодишно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ползотворно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партньорство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местните</a:t>
            </a:r>
            <a:r>
              <a:rPr lang="ru-RU" sz="1800" dirty="0">
                <a:latin typeface="Century Gothic" panose="020B0502020202020204" pitchFamily="34" charset="0"/>
              </a:rPr>
              <a:t> управления по </a:t>
            </a:r>
            <a:r>
              <a:rPr lang="ru-RU" sz="1800" dirty="0" err="1">
                <a:latin typeface="Century Gothic" panose="020B0502020202020204" pitchFamily="34" charset="0"/>
              </a:rPr>
              <a:t>образованието</a:t>
            </a:r>
            <a:r>
              <a:rPr lang="ru-RU" sz="1800" dirty="0">
                <a:latin typeface="Century Gothic" panose="020B0502020202020204" pitchFamily="34" charset="0"/>
              </a:rPr>
              <a:t>, МКБППМНЛ, </a:t>
            </a:r>
            <a:r>
              <a:rPr lang="ru-RU" sz="1800" dirty="0" err="1">
                <a:latin typeface="Century Gothic" panose="020B0502020202020204" pitchFamily="34" charset="0"/>
              </a:rPr>
              <a:t>общинската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власт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училищата</a:t>
            </a:r>
            <a:r>
              <a:rPr lang="ru-RU" sz="1800" dirty="0">
                <a:latin typeface="Century Gothic" panose="020B0502020202020204" pitchFamily="34" charset="0"/>
              </a:rPr>
              <a:t>. </a:t>
            </a:r>
          </a:p>
          <a:p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1284298"/>
            <a:ext cx="2177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latin typeface="+mj-lt"/>
              </a:rPr>
              <a:t>Силни страни 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10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02915"/>
          </a:xfrm>
        </p:spPr>
        <p:txBody>
          <a:bodyPr/>
          <a:lstStyle/>
          <a:p>
            <a:r>
              <a:rPr lang="ru-RU" sz="2800" b="1" dirty="0" smtClean="0"/>
              <a:t>Наблюдения и изводи на </a:t>
            </a:r>
            <a:r>
              <a:rPr lang="ru-RU" sz="2800" b="1" dirty="0" err="1" smtClean="0"/>
              <a:t>национално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ниво</a:t>
            </a:r>
            <a:r>
              <a:rPr lang="ru-RU" sz="2800" b="1" dirty="0" smtClean="0"/>
              <a:t>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8069"/>
          </a:xfrm>
        </p:spPr>
        <p:txBody>
          <a:bodyPr/>
          <a:lstStyle/>
          <a:p>
            <a:r>
              <a:rPr lang="ru-RU" sz="1800" dirty="0" err="1">
                <a:latin typeface="Century Gothic" panose="020B0502020202020204" pitchFamily="34" charset="0"/>
              </a:rPr>
              <a:t>Текучество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специалисти</a:t>
            </a:r>
            <a:r>
              <a:rPr lang="ru-RU" sz="1800" dirty="0">
                <a:latin typeface="Century Gothic" panose="020B0502020202020204" pitchFamily="34" charset="0"/>
              </a:rPr>
              <a:t>.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Липса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нормативни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изисквания</a:t>
            </a:r>
            <a:r>
              <a:rPr lang="ru-RU" sz="1800" dirty="0">
                <a:latin typeface="Century Gothic" panose="020B0502020202020204" pitchFamily="34" charset="0"/>
              </a:rPr>
              <a:t> към </a:t>
            </a:r>
            <a:r>
              <a:rPr lang="ru-RU" sz="1800" dirty="0" err="1">
                <a:latin typeface="Century Gothic" panose="020B0502020202020204" pitchFamily="34" charset="0"/>
              </a:rPr>
              <a:t>специалистите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да </a:t>
            </a:r>
            <a:r>
              <a:rPr lang="ru-RU" sz="1800" dirty="0" err="1">
                <a:latin typeface="Century Gothic" panose="020B0502020202020204" pitchFamily="34" charset="0"/>
              </a:rPr>
              <a:t>осигурят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качеството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работата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smtClean="0">
                <a:latin typeface="Century Gothic" panose="020B0502020202020204" pitchFamily="34" charset="0"/>
              </a:rPr>
              <a:t>превенция.</a:t>
            </a:r>
          </a:p>
          <a:p>
            <a:r>
              <a:rPr lang="ru-RU" sz="1800" dirty="0" err="1">
                <a:latin typeface="Century Gothic" panose="020B0502020202020204" pitchFamily="34" charset="0"/>
              </a:rPr>
              <a:t>Липса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външна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професионална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супервизия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Слабо </a:t>
            </a:r>
            <a:r>
              <a:rPr lang="ru-RU" sz="1800" dirty="0" err="1">
                <a:latin typeface="Century Gothic" panose="020B0502020202020204" pitchFamily="34" charset="0"/>
              </a:rPr>
              <a:t>застъпена</a:t>
            </a:r>
            <a:r>
              <a:rPr lang="ru-RU" sz="1800" dirty="0">
                <a:latin typeface="Century Gothic" panose="020B0502020202020204" pitchFamily="34" charset="0"/>
              </a:rPr>
              <a:t> работа с </a:t>
            </a:r>
            <a:r>
              <a:rPr lang="ru-RU" sz="1800" dirty="0" smtClean="0">
                <a:latin typeface="Century Gothic" panose="020B0502020202020204" pitchFamily="34" charset="0"/>
              </a:rPr>
              <a:t>родители.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места не се </a:t>
            </a:r>
            <a:r>
              <a:rPr lang="ru-RU" sz="1800" dirty="0" err="1">
                <a:latin typeface="Century Gothic" panose="020B0502020202020204" pitchFamily="34" charset="0"/>
              </a:rPr>
              <a:t>извършва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консултативна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дейност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места </a:t>
            </a:r>
            <a:r>
              <a:rPr lang="ru-RU" sz="1800" dirty="0" err="1">
                <a:latin typeface="Century Gothic" panose="020B0502020202020204" pitchFamily="34" charset="0"/>
              </a:rPr>
              <a:t>липса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подкрепа</a:t>
            </a:r>
            <a:r>
              <a:rPr lang="ru-RU" sz="1800" dirty="0">
                <a:latin typeface="Century Gothic" panose="020B0502020202020204" pitchFamily="34" charset="0"/>
              </a:rPr>
              <a:t> от РУО за </a:t>
            </a:r>
            <a:r>
              <a:rPr lang="ru-RU" sz="1800" dirty="0" err="1">
                <a:latin typeface="Century Gothic" panose="020B0502020202020204" pitchFamily="34" charset="0"/>
              </a:rPr>
              <a:t>реализиране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дейностите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двете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програми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r>
              <a:rPr lang="ru-RU" sz="1800" dirty="0" err="1">
                <a:latin typeface="Century Gothic" panose="020B0502020202020204" pitchFamily="34" charset="0"/>
              </a:rPr>
              <a:t>Преобладават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кампанийните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дейности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провеждането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конкурси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информационни</a:t>
            </a:r>
            <a:r>
              <a:rPr lang="ru-RU" sz="1800" dirty="0">
                <a:latin typeface="Century Gothic" panose="020B0502020202020204" pitchFamily="34" charset="0"/>
              </a:rPr>
              <a:t> кампании и др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</a:p>
          <a:p>
            <a:r>
              <a:rPr lang="ru-RU" sz="1800" dirty="0">
                <a:latin typeface="Century Gothic" panose="020B0502020202020204" pitchFamily="34" charset="0"/>
              </a:rPr>
              <a:t>На места </a:t>
            </a:r>
            <a:r>
              <a:rPr lang="ru-RU" sz="1800" dirty="0" smtClean="0">
                <a:latin typeface="Century Gothic" panose="020B0502020202020204" pitchFamily="34" charset="0"/>
              </a:rPr>
              <a:t>ПИЦ се </a:t>
            </a:r>
            <a:r>
              <a:rPr lang="ru-RU" sz="1800" dirty="0" err="1">
                <a:latin typeface="Century Gothic" panose="020B0502020202020204" pitchFamily="34" charset="0"/>
              </a:rPr>
              <a:t>намират</a:t>
            </a:r>
            <a:r>
              <a:rPr lang="ru-RU" sz="1800" dirty="0">
                <a:latin typeface="Century Gothic" panose="020B0502020202020204" pitchFamily="34" charset="0"/>
              </a:rPr>
              <a:t> в </a:t>
            </a:r>
            <a:r>
              <a:rPr lang="ru-RU" sz="1800" dirty="0" err="1">
                <a:latin typeface="Century Gothic" panose="020B0502020202020204" pitchFamily="34" charset="0"/>
              </a:rPr>
              <a:t>сградата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общината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места с </a:t>
            </a:r>
            <a:r>
              <a:rPr lang="ru-RU" sz="1800" dirty="0" err="1">
                <a:latin typeface="Century Gothic" panose="020B0502020202020204" pitchFamily="34" charset="0"/>
              </a:rPr>
              <a:t>контролиран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 smtClean="0">
                <a:latin typeface="Century Gothic" panose="020B0502020202020204" pitchFamily="34" charset="0"/>
              </a:rPr>
              <a:t>достъп</a:t>
            </a:r>
            <a:r>
              <a:rPr lang="ru-RU" sz="1800" dirty="0" smtClean="0">
                <a:latin typeface="Century Gothic" panose="020B0502020202020204" pitchFamily="34" charset="0"/>
              </a:rPr>
              <a:t>.</a:t>
            </a:r>
            <a:endParaRPr lang="ru-RU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1284298"/>
            <a:ext cx="2925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latin typeface="+mj-lt"/>
              </a:rPr>
              <a:t>Проблемни области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484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2800" b="1" dirty="0"/>
              <a:t>Добрите примери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 err="1">
                <a:latin typeface="Century Gothic" panose="020B0502020202020204" pitchFamily="34" charset="0"/>
              </a:rPr>
              <a:t>Отпускане</a:t>
            </a:r>
            <a:r>
              <a:rPr lang="ru-RU" sz="1800" dirty="0">
                <a:latin typeface="Century Gothic" panose="020B0502020202020204" pitchFamily="34" charset="0"/>
              </a:rPr>
              <a:t> на средства по </a:t>
            </a:r>
            <a:r>
              <a:rPr lang="ru-RU" sz="1800" dirty="0" err="1">
                <a:latin typeface="Century Gothic" panose="020B0502020202020204" pitchFamily="34" charset="0"/>
              </a:rPr>
              <a:t>Националната</a:t>
            </a:r>
            <a:r>
              <a:rPr lang="ru-RU" sz="1800" dirty="0">
                <a:latin typeface="Century Gothic" panose="020B0502020202020204" pitchFamily="34" charset="0"/>
              </a:rPr>
              <a:t> стратегия за </a:t>
            </a:r>
            <a:r>
              <a:rPr lang="ru-RU" sz="1800" dirty="0" err="1">
                <a:latin typeface="Century Gothic" panose="020B0502020202020204" pitchFamily="34" charset="0"/>
              </a:rPr>
              <a:t>борба</a:t>
            </a:r>
            <a:r>
              <a:rPr lang="ru-RU" sz="1800" dirty="0">
                <a:latin typeface="Century Gothic" panose="020B0502020202020204" pitchFamily="34" charset="0"/>
              </a:rPr>
              <a:t> с </a:t>
            </a:r>
            <a:r>
              <a:rPr lang="ru-RU" sz="1800" dirty="0" err="1">
                <a:latin typeface="Century Gothic" panose="020B0502020202020204" pitchFamily="34" charset="0"/>
              </a:rPr>
              <a:t>наркотиците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2020-2024 г. </a:t>
            </a:r>
            <a:r>
              <a:rPr lang="ru-RU" sz="1800" dirty="0">
                <a:latin typeface="Century Gothic" panose="020B0502020202020204" pitchFamily="34" charset="0"/>
              </a:rPr>
              <a:t>за </a:t>
            </a:r>
            <a:r>
              <a:rPr lang="ru-RU" sz="1800" dirty="0" err="1">
                <a:latin typeface="Century Gothic" panose="020B0502020202020204" pitchFamily="34" charset="0"/>
              </a:rPr>
              <a:t>финансиране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по </a:t>
            </a:r>
            <a:r>
              <a:rPr lang="ru-RU" sz="1800" dirty="0" err="1">
                <a:latin typeface="Century Gothic" panose="020B0502020202020204" pitchFamily="34" charset="0"/>
              </a:rPr>
              <a:t>психо-социална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рехабилитация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latin typeface="Century Gothic" panose="020B0502020202020204" pitchFamily="34" charset="0"/>
              </a:rPr>
              <a:t>. </a:t>
            </a:r>
            <a:r>
              <a:rPr lang="ru-RU" sz="1800" dirty="0" err="1">
                <a:latin typeface="Century Gothic" panose="020B0502020202020204" pitchFamily="34" charset="0"/>
              </a:rPr>
              <a:t>Общините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които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усвоиха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тези</a:t>
            </a:r>
            <a:r>
              <a:rPr lang="ru-RU" sz="1800" dirty="0">
                <a:latin typeface="Century Gothic" panose="020B0502020202020204" pitchFamily="34" charset="0"/>
              </a:rPr>
              <a:t> средства и </a:t>
            </a:r>
            <a:r>
              <a:rPr lang="ru-RU" sz="1800" dirty="0" err="1">
                <a:latin typeface="Century Gothic" panose="020B0502020202020204" pitchFamily="34" charset="0"/>
              </a:rPr>
              <a:t>съдействаха</a:t>
            </a:r>
            <a:r>
              <a:rPr lang="ru-RU" sz="1800" dirty="0">
                <a:latin typeface="Century Gothic" panose="020B0502020202020204" pitchFamily="34" charset="0"/>
              </a:rPr>
              <a:t> за </a:t>
            </a:r>
            <a:r>
              <a:rPr lang="ru-RU" sz="1800" dirty="0" err="1">
                <a:latin typeface="Century Gothic" panose="020B0502020202020204" pitchFamily="34" charset="0"/>
              </a:rPr>
              <a:t>повишаване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достъпа</a:t>
            </a:r>
            <a:r>
              <a:rPr lang="ru-RU" sz="1800" dirty="0">
                <a:latin typeface="Century Gothic" panose="020B0502020202020204" pitchFamily="34" charset="0"/>
              </a:rPr>
              <a:t> до </a:t>
            </a:r>
            <a:r>
              <a:rPr lang="ru-RU" sz="1800" dirty="0" err="1" smtClean="0">
                <a:latin typeface="Century Gothic" panose="020B0502020202020204" pitchFamily="34" charset="0"/>
              </a:rPr>
              <a:t>резидентни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програми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Община Варна и Община Габрово. </a:t>
            </a:r>
            <a:endParaRPr lang="ru-RU" sz="18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sz="18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ru-RU" sz="1800" dirty="0" err="1" smtClean="0">
                <a:latin typeface="Century Gothic" panose="020B0502020202020204" pitchFamily="34" charset="0"/>
              </a:rPr>
              <a:t>Тези</a:t>
            </a:r>
            <a:r>
              <a:rPr lang="ru-RU" sz="1800" dirty="0" smtClean="0">
                <a:latin typeface="Century Gothic" panose="020B0502020202020204" pitchFamily="34" charset="0"/>
              </a:rPr>
              <a:t> </a:t>
            </a:r>
            <a:r>
              <a:rPr lang="ru-RU" sz="1800" dirty="0">
                <a:latin typeface="Century Gothic" panose="020B0502020202020204" pitchFamily="34" charset="0"/>
              </a:rPr>
              <a:t>две </a:t>
            </a:r>
            <a:r>
              <a:rPr lang="ru-RU" sz="1800" dirty="0" err="1">
                <a:latin typeface="Century Gothic" panose="020B0502020202020204" pitchFamily="34" charset="0"/>
              </a:rPr>
              <a:t>общини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са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добър</a:t>
            </a:r>
            <a:r>
              <a:rPr lang="ru-RU" sz="1800" dirty="0">
                <a:latin typeface="Century Gothic" panose="020B0502020202020204" pitchFamily="34" charset="0"/>
              </a:rPr>
              <a:t> пример за </a:t>
            </a:r>
            <a:r>
              <a:rPr lang="ru-RU" sz="1800" dirty="0" err="1">
                <a:latin typeface="Century Gothic" panose="020B0502020202020204" pitchFamily="34" charset="0"/>
              </a:rPr>
              <a:t>качествено</a:t>
            </a:r>
            <a:r>
              <a:rPr lang="ru-RU" sz="1800" dirty="0">
                <a:latin typeface="Century Gothic" panose="020B0502020202020204" pitchFamily="34" charset="0"/>
              </a:rPr>
              <a:t> и </a:t>
            </a:r>
            <a:r>
              <a:rPr lang="ru-RU" sz="1800" dirty="0" err="1">
                <a:latin typeface="Century Gothic" panose="020B0502020202020204" pitchFamily="34" charset="0"/>
              </a:rPr>
              <a:t>дългогодишно</a:t>
            </a:r>
            <a:r>
              <a:rPr lang="ru-RU" sz="1800" dirty="0">
                <a:latin typeface="Century Gothic" panose="020B0502020202020204" pitchFamily="34" charset="0"/>
              </a:rPr>
              <a:t> </a:t>
            </a:r>
            <a:r>
              <a:rPr lang="ru-RU" sz="1800" dirty="0" err="1">
                <a:latin typeface="Century Gothic" panose="020B0502020202020204" pitchFamily="34" charset="0"/>
              </a:rPr>
              <a:t>партньорство</a:t>
            </a:r>
            <a:r>
              <a:rPr lang="ru-RU" sz="1800" dirty="0">
                <a:latin typeface="Century Gothic" panose="020B0502020202020204" pitchFamily="34" charset="0"/>
              </a:rPr>
              <a:t> между ПИЦ по ПН и </a:t>
            </a:r>
            <a:r>
              <a:rPr lang="ru-RU" sz="1800" dirty="0" err="1">
                <a:latin typeface="Century Gothic" panose="020B0502020202020204" pitchFamily="34" charset="0"/>
              </a:rPr>
              <a:t>структурите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общинската</a:t>
            </a:r>
            <a:r>
              <a:rPr lang="ru-RU" sz="1800" dirty="0">
                <a:latin typeface="Century Gothic" panose="020B0502020202020204" pitchFamily="34" charset="0"/>
              </a:rPr>
              <a:t> администрация в </a:t>
            </a:r>
            <a:r>
              <a:rPr lang="ru-RU" sz="1800" dirty="0" err="1">
                <a:latin typeface="Century Gothic" panose="020B0502020202020204" pitchFamily="34" charset="0"/>
              </a:rPr>
              <a:t>областта</a:t>
            </a:r>
            <a:r>
              <a:rPr lang="ru-RU" sz="1800" dirty="0">
                <a:latin typeface="Century Gothic" panose="020B0502020202020204" pitchFamily="34" charset="0"/>
              </a:rPr>
              <a:t> на </a:t>
            </a:r>
            <a:r>
              <a:rPr lang="ru-RU" sz="1800" dirty="0" err="1">
                <a:latin typeface="Century Gothic" panose="020B0502020202020204" pitchFamily="34" charset="0"/>
              </a:rPr>
              <a:t>превенцията</a:t>
            </a:r>
            <a:r>
              <a:rPr lang="ru-RU" sz="1800" dirty="0">
                <a:latin typeface="Century Gothic" panose="020B0502020202020204" pitchFamily="34" charset="0"/>
              </a:rPr>
              <a:t> – </a:t>
            </a:r>
            <a:r>
              <a:rPr lang="ru-RU" sz="1800" dirty="0" err="1">
                <a:latin typeface="Century Gothic" panose="020B0502020202020204" pitchFamily="34" charset="0"/>
              </a:rPr>
              <a:t>универсална</a:t>
            </a:r>
            <a:r>
              <a:rPr lang="ru-RU" sz="1800" dirty="0">
                <a:latin typeface="Century Gothic" panose="020B0502020202020204" pitchFamily="34" charset="0"/>
              </a:rPr>
              <a:t>, </a:t>
            </a:r>
            <a:r>
              <a:rPr lang="ru-RU" sz="1800" dirty="0" err="1">
                <a:latin typeface="Century Gothic" panose="020B0502020202020204" pitchFamily="34" charset="0"/>
              </a:rPr>
              <a:t>селективна</a:t>
            </a:r>
            <a:r>
              <a:rPr lang="ru-RU" sz="1800" dirty="0">
                <a:latin typeface="Century Gothic" panose="020B0502020202020204" pitchFamily="34" charset="0"/>
              </a:rPr>
              <a:t> и индикативна. </a:t>
            </a:r>
          </a:p>
          <a:p>
            <a:pPr marL="0" indent="0">
              <a:buNone/>
            </a:pPr>
            <a:endParaRPr lang="en-US" sz="1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5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>
            <a:extLst>
              <a:ext uri="{FF2B5EF4-FFF2-40B4-BE49-F238E27FC236}">
                <a16:creationId xmlns:a16="http://schemas.microsoft.com/office/drawing/2014/main" id="{3AB436C7-E8FF-4981-BAE9-97EC9E87E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802" y="620688"/>
            <a:ext cx="7467600" cy="44196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endParaRPr lang="bg-BG" altLang="bg-BG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bg-BG" altLang="bg-BG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bg-BG" altLang="bg-BG" dirty="0"/>
          </a:p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bg-BG" altLang="bg-BG" sz="2400" dirty="0">
                <a:solidFill>
                  <a:schemeClr val="bg1"/>
                </a:solidFill>
              </a:rPr>
              <a:t>БЛАГОДАРЯ ЗА ВНИМАНИЕТО!</a:t>
            </a:r>
          </a:p>
        </p:txBody>
      </p:sp>
      <p:sp>
        <p:nvSpPr>
          <p:cNvPr id="2" name="Rectangle 1"/>
          <p:cNvSpPr/>
          <p:nvPr/>
        </p:nvSpPr>
        <p:spPr>
          <a:xfrm>
            <a:off x="2971962" y="3212976"/>
            <a:ext cx="40232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white">
                    <a:lumMod val="95000"/>
                  </a:prstClr>
                </a:solidFill>
                <a:latin typeface="Calibri"/>
                <a:cs typeface="Arial" charset="0"/>
              </a:rPr>
              <a:t>https://ncpha.government.bg</a:t>
            </a:r>
            <a:r>
              <a:rPr lang="en-US" sz="2400" dirty="0" smtClean="0">
                <a:solidFill>
                  <a:prstClr val="white">
                    <a:lumMod val="95000"/>
                  </a:prstClr>
                </a:solidFill>
                <a:latin typeface="Calibri"/>
                <a:cs typeface="Arial" charset="0"/>
              </a:rPr>
              <a:t>/</a:t>
            </a:r>
          </a:p>
          <a:p>
            <a:r>
              <a:rPr lang="en-US" sz="2400" dirty="0" smtClean="0">
                <a:solidFill>
                  <a:prstClr val="white">
                    <a:lumMod val="95000"/>
                  </a:prstClr>
                </a:solidFill>
                <a:latin typeface="Calibri"/>
                <a:cs typeface="Arial" charset="0"/>
              </a:rPr>
              <a:t>https://nfp-drugs.bg/</a:t>
            </a:r>
            <a:endParaRPr lang="en-US" sz="2400" dirty="0">
              <a:solidFill>
                <a:prstClr val="white">
                  <a:lumMod val="95000"/>
                </a:prstClr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72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erm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herm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3441</TotalTime>
  <Words>2614</Words>
  <Application>Microsoft Office PowerPoint</Application>
  <PresentationFormat>On-screen Show (4:3)</PresentationFormat>
  <Paragraphs>260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MS PGothic</vt:lpstr>
      <vt:lpstr>Arial</vt:lpstr>
      <vt:lpstr>Calibri</vt:lpstr>
      <vt:lpstr>Century Gothic</vt:lpstr>
      <vt:lpstr>Garamond</vt:lpstr>
      <vt:lpstr>Tahoma</vt:lpstr>
      <vt:lpstr>Times New Roman</vt:lpstr>
      <vt:lpstr>Wingdings</vt:lpstr>
      <vt:lpstr>Wingdings 2</vt:lpstr>
      <vt:lpstr>2_Edge</vt:lpstr>
      <vt:lpstr>Thermal</vt:lpstr>
      <vt:lpstr>1_Thermal</vt:lpstr>
      <vt:lpstr>      Методически подходи, инструменти и експертна подкрепа в областта на превенцията на употребата на психоактивни вещества</vt:lpstr>
      <vt:lpstr>Методическа и експертна подкрепа </vt:lpstr>
      <vt:lpstr>Методическа и експертна подкрепа </vt:lpstr>
      <vt:lpstr>Цели и философия на превенцията </vt:lpstr>
      <vt:lpstr>Какво не работи в превантивните политики </vt:lpstr>
      <vt:lpstr>Какво работи </vt:lpstr>
      <vt:lpstr>Намаляване на търсенето на наркотици</vt:lpstr>
      <vt:lpstr>       Подходи </vt:lpstr>
      <vt:lpstr>PowerPoint Presentation</vt:lpstr>
      <vt:lpstr>Международни стандарти за превенция на употребата на наркотици (UNODC) </vt:lpstr>
      <vt:lpstr>Основни секции на стандарта</vt:lpstr>
      <vt:lpstr>Интервенции за всеки етап на развитие и за различни сектори – от материали на EUPC</vt:lpstr>
      <vt:lpstr>Минимални стандарти за качество при намаляване на търсенето на наркотици в Европейския съюз</vt:lpstr>
      <vt:lpstr>PowerPoint Presentation</vt:lpstr>
      <vt:lpstr>PowerPoint Presentation</vt:lpstr>
      <vt:lpstr>Европейски стандарти за качество на превенцията на употребата на наркотици (EDPQS)</vt:lpstr>
      <vt:lpstr>Европейски стандарти за превенция</vt:lpstr>
      <vt:lpstr>EDPQS: цикъл на проекта</vt:lpstr>
      <vt:lpstr>Какви ресурси са налични – EUPC материали</vt:lpstr>
      <vt:lpstr>Нормативна база</vt:lpstr>
      <vt:lpstr>Обучение и развитие на капацитет</vt:lpstr>
      <vt:lpstr>Предложение за Учебен план (курикулум) по превенция на употребата на наркотични вещества </vt:lpstr>
      <vt:lpstr>Модули на учебния план</vt:lpstr>
      <vt:lpstr>Превантивни програми</vt:lpstr>
      <vt:lpstr>Видове превантивни програми според целевата група</vt:lpstr>
      <vt:lpstr>Ефективни превантивни програми</vt:lpstr>
      <vt:lpstr>Групи с повишен риск</vt:lpstr>
      <vt:lpstr>Обучение и развитие на специалисти</vt:lpstr>
      <vt:lpstr>Наблюдения и изводи на национално ниво </vt:lpstr>
      <vt:lpstr>Наблюдения и изводи на национално ниво </vt:lpstr>
      <vt:lpstr>Наблюдения и изводи на национално ниво </vt:lpstr>
      <vt:lpstr>Добрите примери </vt:lpstr>
      <vt:lpstr>PowerPoint Presentation</vt:lpstr>
    </vt:vector>
  </TitlesOfParts>
  <Company>NCOOZ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Aleksandar Panayotov</dc:creator>
  <cp:lastModifiedBy>tzv.raicheva</cp:lastModifiedBy>
  <cp:revision>267</cp:revision>
  <dcterms:created xsi:type="dcterms:W3CDTF">2012-06-11T11:52:33Z</dcterms:created>
  <dcterms:modified xsi:type="dcterms:W3CDTF">2026-03-16T09:12:35Z</dcterms:modified>
</cp:coreProperties>
</file>